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0ABED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1166" autoAdjust="0"/>
  </p:normalViewPr>
  <p:slideViewPr>
    <p:cSldViewPr snapToGrid="0" snapToObjects="1">
      <p:cViewPr varScale="1">
        <p:scale>
          <a:sx n="48" d="100"/>
          <a:sy n="48" d="100"/>
        </p:scale>
        <p:origin x="53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unite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3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Cyfeiriad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https://dictionary.cambridge.org/dictionary/english/united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youtu.be/e8e7NRIk4AA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Vf1qQ4lE_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4" y="189546"/>
            <a:ext cx="7023002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Wythnos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Gwrth-fwlio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PPT </a:t>
            </a:r>
            <a:r>
              <a:rPr lang="en-US" sz="36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Cyfarfod</a:t>
            </a:r>
            <a:r>
              <a:rPr lang="en-US" sz="36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Boreol</a:t>
            </a:r>
            <a:r>
              <a:rPr lang="en-US" sz="36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Cynradd</a:t>
            </a:r>
            <a:r>
              <a:rPr lang="en-US" sz="36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) </a:t>
            </a:r>
            <a:endParaRPr lang="en-US" sz="40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862674-EAFF-4C5C-B932-2BBAD0F04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845" y="2275259"/>
            <a:ext cx="4708368" cy="39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Beth </a:t>
            </a:r>
            <a:r>
              <a:rPr lang="en-US" sz="6600" b="1" dirty="0" err="1">
                <a:solidFill>
                  <a:schemeClr val="tx1"/>
                </a:solidFill>
              </a:rPr>
              <a:t>yw</a:t>
            </a:r>
            <a:r>
              <a:rPr lang="en-US" sz="6600" b="1" dirty="0">
                <a:solidFill>
                  <a:schemeClr val="tx1"/>
                </a:solidFill>
              </a:rPr>
              <a:t> </a:t>
            </a:r>
            <a:r>
              <a:rPr lang="en-US" sz="6600" b="1" dirty="0" err="1">
                <a:solidFill>
                  <a:schemeClr val="tx1"/>
                </a:solidFill>
              </a:rPr>
              <a:t>bwlio</a:t>
            </a:r>
            <a:r>
              <a:rPr lang="en-US" sz="6600" b="1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74" y="6238381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endParaRPr lang="en-US" sz="66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7A5BE-C9E0-401A-8015-3900ED690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3" y="5717793"/>
            <a:ext cx="1281328" cy="10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-9940" y="-29501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Ai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yw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hyn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076" y="465769"/>
            <a:ext cx="1234360" cy="3935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Dyma</a:t>
            </a:r>
            <a:r>
              <a:rPr lang="en-US" dirty="0"/>
              <a:t> </a:t>
            </a:r>
            <a:r>
              <a:rPr lang="en-US" dirty="0" err="1"/>
              <a:t>sut</a:t>
            </a:r>
            <a:r>
              <a:rPr lang="en-US" dirty="0"/>
              <a:t> </a:t>
            </a:r>
            <a:r>
              <a:rPr lang="en-US" dirty="0" err="1"/>
              <a:t>mae’r</a:t>
            </a:r>
            <a:r>
              <a:rPr lang="en-US" dirty="0"/>
              <a:t> </a:t>
            </a:r>
            <a:r>
              <a:rPr lang="en-US" dirty="0" err="1"/>
              <a:t>Gynghrair</a:t>
            </a:r>
            <a:r>
              <a:rPr lang="en-US" dirty="0"/>
              <a:t> </a:t>
            </a:r>
            <a:r>
              <a:rPr lang="en-US" dirty="0" err="1"/>
              <a:t>Gwrth-fwlio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diffinio</a:t>
            </a:r>
            <a:r>
              <a:rPr lang="en-US" dirty="0"/>
              <a:t> </a:t>
            </a:r>
            <a:r>
              <a:rPr lang="en-US" dirty="0" err="1"/>
              <a:t>bwlio</a:t>
            </a:r>
            <a:r>
              <a:rPr lang="en-US" dirty="0"/>
              <a:t>: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GB" b="1" dirty="0">
              <a:solidFill>
                <a:srgbClr val="8255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066DD4-3F6A-47B4-8D89-043CA8937519}"/>
              </a:ext>
            </a:extLst>
          </p:cNvPr>
          <p:cNvSpPr/>
          <p:nvPr/>
        </p:nvSpPr>
        <p:spPr>
          <a:xfrm>
            <a:off x="1591362" y="2553831"/>
            <a:ext cx="889207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700" b="1" dirty="0">
                <a:solidFill>
                  <a:srgbClr val="8255DC"/>
                </a:solidFill>
              </a:rPr>
              <a:t>Unigolyn neu grŵp yn cael ei niweidio’n fwriadol dro ar ôl tro gan unigolyn neu grŵp arall, pan fydd y berthynas yn cynnwys anghydbwysedd grym. </a:t>
            </a:r>
          </a:p>
          <a:p>
            <a:endParaRPr lang="cy-GB" sz="2700" b="1" dirty="0">
              <a:solidFill>
                <a:srgbClr val="8255DC"/>
              </a:solidFill>
            </a:endParaRPr>
          </a:p>
          <a:p>
            <a:r>
              <a:rPr lang="cy-GB" sz="2700" b="1" dirty="0">
                <a:solidFill>
                  <a:srgbClr val="8255DC"/>
                </a:solidFill>
              </a:rPr>
              <a:t>Gall bwlio fod yn gorfforol, yn eiriol neu’n seicolegol. </a:t>
            </a:r>
          </a:p>
          <a:p>
            <a:endParaRPr lang="cy-GB" sz="2700" b="1" dirty="0">
              <a:solidFill>
                <a:srgbClr val="8255DC"/>
              </a:solidFill>
            </a:endParaRPr>
          </a:p>
          <a:p>
            <a:r>
              <a:rPr lang="cy-GB" sz="2700" b="1" dirty="0">
                <a:solidFill>
                  <a:srgbClr val="8255DC"/>
                </a:solidFill>
              </a:rPr>
              <a:t>Gall ddigwydd wyneb yn wyneb neu ar-lein.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1D8D1B-7D10-4D1D-84CD-09FD53C59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950" y="89973"/>
            <a:ext cx="123759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Mathau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fwlio</a:t>
            </a:r>
            <a:endParaRPr lang="en-US" sz="4000" b="1" dirty="0">
              <a:solidFill>
                <a:schemeClr val="bg1"/>
              </a:solidFill>
              <a:highlight>
                <a:srgbClr val="FF0000"/>
              </a:highligh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91921" y="3703631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92623" y="4698537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8255DC"/>
                </a:solidFill>
                <a:cs typeface="Arial" panose="020B0604020202020204" pitchFamily="34" charset="0"/>
              </a:rPr>
              <a:t>Galw enwau, galw pobl yn bethau cas, bygythiadau llafar ynghylch trais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722783-A8B1-419A-829D-C95CFBC56552}"/>
              </a:ext>
            </a:extLst>
          </p:cNvPr>
          <p:cNvSpPr/>
          <p:nvPr/>
        </p:nvSpPr>
        <p:spPr>
          <a:xfrm>
            <a:off x="2045857" y="208163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Geiriol</a:t>
            </a:r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97CA7E-1348-45CD-A757-2C8EBFE03452}"/>
              </a:ext>
            </a:extLst>
          </p:cNvPr>
          <p:cNvSpPr/>
          <p:nvPr/>
        </p:nvSpPr>
        <p:spPr>
          <a:xfrm>
            <a:off x="2045857" y="3137870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/>
              <a:t>Corfforol</a:t>
            </a:r>
            <a:r>
              <a:rPr lang="en-GB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B6FD41-543B-4910-80FA-F7AAFAF2F051}"/>
              </a:ext>
            </a:extLst>
          </p:cNvPr>
          <p:cNvSpPr/>
          <p:nvPr/>
        </p:nvSpPr>
        <p:spPr>
          <a:xfrm>
            <a:off x="4990933" y="30372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Taro, </a:t>
            </a:r>
            <a:r>
              <a:rPr lang="en-GB" b="1" dirty="0" err="1"/>
              <a:t>cicio</a:t>
            </a:r>
            <a:r>
              <a:rPr lang="en-GB" b="1" dirty="0"/>
              <a:t>, </a:t>
            </a:r>
            <a:r>
              <a:rPr lang="en-GB" b="1" dirty="0" err="1"/>
              <a:t>brathu</a:t>
            </a:r>
            <a:r>
              <a:rPr lang="en-GB" b="1" dirty="0"/>
              <a:t>, </a:t>
            </a:r>
            <a:r>
              <a:rPr lang="en-GB" b="1" dirty="0" err="1"/>
              <a:t>gwthio</a:t>
            </a:r>
            <a:r>
              <a:rPr lang="en-GB" b="1" dirty="0"/>
              <a:t>, </a:t>
            </a:r>
            <a:r>
              <a:rPr lang="en-GB" b="1" dirty="0" err="1"/>
              <a:t>eich</a:t>
            </a:r>
            <a:r>
              <a:rPr lang="en-GB" b="1" dirty="0"/>
              <a:t> </a:t>
            </a:r>
            <a:r>
              <a:rPr lang="en-GB" b="1" dirty="0" err="1"/>
              <a:t>baglu</a:t>
            </a:r>
            <a:r>
              <a:rPr lang="en-GB" b="1" dirty="0"/>
              <a:t> chi – </a:t>
            </a:r>
            <a:r>
              <a:rPr lang="en-GB" b="1" dirty="0" err="1"/>
              <a:t>unrhyw</a:t>
            </a:r>
            <a:r>
              <a:rPr lang="en-GB" b="1" dirty="0"/>
              <a:t> </a:t>
            </a:r>
            <a:r>
              <a:rPr lang="en-GB" b="1" dirty="0" err="1"/>
              <a:t>beth</a:t>
            </a:r>
            <a:r>
              <a:rPr lang="en-GB" b="1" dirty="0"/>
              <a:t> </a:t>
            </a:r>
            <a:r>
              <a:rPr lang="en-GB" b="1" dirty="0" err="1"/>
              <a:t>sy’n</a:t>
            </a:r>
            <a:r>
              <a:rPr lang="en-GB" b="1" dirty="0"/>
              <a:t> </a:t>
            </a:r>
            <a:r>
              <a:rPr lang="en-GB" b="1" dirty="0" err="1"/>
              <a:t>brifo</a:t>
            </a:r>
            <a:r>
              <a:rPr lang="en-GB" b="1" dirty="0"/>
              <a:t> </a:t>
            </a:r>
            <a:r>
              <a:rPr lang="en-GB" b="1" dirty="0" err="1"/>
              <a:t>trwy</a:t>
            </a:r>
            <a:r>
              <a:rPr lang="en-GB" b="1" dirty="0"/>
              <a:t> </a:t>
            </a:r>
            <a:r>
              <a:rPr lang="en-GB" b="1" dirty="0" err="1"/>
              <a:t>gyffwrdd</a:t>
            </a:r>
            <a:r>
              <a:rPr lang="en-GB" b="1" dirty="0"/>
              <a:t> â chi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AB27C-398A-451D-8342-F5EB09D35283}"/>
              </a:ext>
            </a:extLst>
          </p:cNvPr>
          <p:cNvSpPr/>
          <p:nvPr/>
        </p:nvSpPr>
        <p:spPr>
          <a:xfrm>
            <a:off x="1541712" y="4140653"/>
            <a:ext cx="2552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Anuniongyrchol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237933-4F12-4A4F-A01B-0AB287FF4864}"/>
              </a:ext>
            </a:extLst>
          </p:cNvPr>
          <p:cNvSpPr/>
          <p:nvPr/>
        </p:nvSpPr>
        <p:spPr>
          <a:xfrm>
            <a:off x="4987618" y="39536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0ABEDC"/>
                </a:solidFill>
              </a:rPr>
              <a:t>Arwahanu</a:t>
            </a:r>
            <a:r>
              <a:rPr lang="en-GB" b="1" dirty="0">
                <a:solidFill>
                  <a:srgbClr val="0ABEDC"/>
                </a:solidFill>
              </a:rPr>
              <a:t> </a:t>
            </a:r>
            <a:r>
              <a:rPr lang="en-GB" b="1" dirty="0" err="1">
                <a:solidFill>
                  <a:srgbClr val="0ABEDC"/>
                </a:solidFill>
              </a:rPr>
              <a:t>rhywun</a:t>
            </a:r>
            <a:r>
              <a:rPr lang="en-GB" b="1" dirty="0">
                <a:solidFill>
                  <a:srgbClr val="0ABEDC"/>
                </a:solidFill>
              </a:rPr>
              <a:t>, </a:t>
            </a:r>
            <a:r>
              <a:rPr lang="en-GB" b="1" dirty="0" err="1">
                <a:solidFill>
                  <a:srgbClr val="0ABEDC"/>
                </a:solidFill>
              </a:rPr>
              <a:t>peidio</a:t>
            </a:r>
            <a:r>
              <a:rPr lang="en-GB" b="1" dirty="0">
                <a:solidFill>
                  <a:srgbClr val="0ABEDC"/>
                </a:solidFill>
              </a:rPr>
              <a:t> </a:t>
            </a:r>
            <a:r>
              <a:rPr lang="en-GB" b="1" dirty="0" err="1">
                <a:solidFill>
                  <a:srgbClr val="0ABEDC"/>
                </a:solidFill>
              </a:rPr>
              <a:t>cynnwys</a:t>
            </a:r>
            <a:r>
              <a:rPr lang="en-GB" b="1" dirty="0">
                <a:solidFill>
                  <a:srgbClr val="0ABEDC"/>
                </a:solidFill>
              </a:rPr>
              <a:t> </a:t>
            </a:r>
            <a:r>
              <a:rPr lang="en-GB" b="1" dirty="0" err="1">
                <a:solidFill>
                  <a:srgbClr val="0ABEDC"/>
                </a:solidFill>
              </a:rPr>
              <a:t>rhywun</a:t>
            </a:r>
            <a:r>
              <a:rPr lang="en-GB" b="1" dirty="0">
                <a:solidFill>
                  <a:srgbClr val="0ABEDC"/>
                </a:solidFill>
              </a:rPr>
              <a:t>, </a:t>
            </a:r>
            <a:r>
              <a:rPr lang="en-GB" b="1" dirty="0" err="1">
                <a:solidFill>
                  <a:srgbClr val="0ABEDC"/>
                </a:solidFill>
              </a:rPr>
              <a:t>lledaenu</a:t>
            </a:r>
            <a:r>
              <a:rPr lang="en-GB" b="1" dirty="0">
                <a:solidFill>
                  <a:srgbClr val="0ABEDC"/>
                </a:solidFill>
              </a:rPr>
              <a:t> </a:t>
            </a:r>
            <a:r>
              <a:rPr lang="en-GB" b="1" dirty="0" err="1">
                <a:solidFill>
                  <a:srgbClr val="0ABEDC"/>
                </a:solidFill>
              </a:rPr>
              <a:t>sïon</a:t>
            </a:r>
            <a:r>
              <a:rPr lang="en-GB" b="1" dirty="0">
                <a:solidFill>
                  <a:srgbClr val="0ABEDC"/>
                </a:solidFill>
              </a:rPr>
              <a:t>, </a:t>
            </a:r>
            <a:r>
              <a:rPr lang="en-GB" b="1" dirty="0" err="1">
                <a:solidFill>
                  <a:srgbClr val="0ABEDC"/>
                </a:solidFill>
              </a:rPr>
              <a:t>edrych</a:t>
            </a:r>
            <a:r>
              <a:rPr lang="en-GB" b="1" dirty="0">
                <a:solidFill>
                  <a:srgbClr val="0ABEDC"/>
                </a:solidFill>
              </a:rPr>
              <a:t> </a:t>
            </a:r>
            <a:r>
              <a:rPr lang="en-GB" b="1" dirty="0" err="1">
                <a:solidFill>
                  <a:srgbClr val="0ABEDC"/>
                </a:solidFill>
              </a:rPr>
              <a:t>yn</a:t>
            </a:r>
            <a:r>
              <a:rPr lang="en-GB" b="1" dirty="0">
                <a:solidFill>
                  <a:srgbClr val="0ABEDC"/>
                </a:solidFill>
              </a:rPr>
              <a:t> </a:t>
            </a:r>
            <a:r>
              <a:rPr lang="en-GB" b="1" dirty="0" err="1">
                <a:solidFill>
                  <a:srgbClr val="0ABEDC"/>
                </a:solidFill>
              </a:rPr>
              <a:t>fygythiol</a:t>
            </a:r>
            <a:r>
              <a:rPr lang="en-GB" b="1" dirty="0">
                <a:solidFill>
                  <a:srgbClr val="0ABEDC"/>
                </a:solidFill>
              </a:rPr>
              <a:t> </a:t>
            </a:r>
            <a:r>
              <a:rPr lang="en-GB" b="1" dirty="0" err="1">
                <a:solidFill>
                  <a:srgbClr val="0ABEDC"/>
                </a:solidFill>
              </a:rPr>
              <a:t>ar</a:t>
            </a:r>
            <a:r>
              <a:rPr lang="en-GB" b="1" dirty="0">
                <a:solidFill>
                  <a:srgbClr val="0ABEDC"/>
                </a:solidFill>
              </a:rPr>
              <a:t> </a:t>
            </a:r>
            <a:r>
              <a:rPr lang="en-GB" b="1" dirty="0" err="1">
                <a:solidFill>
                  <a:srgbClr val="0ABEDC"/>
                </a:solidFill>
              </a:rPr>
              <a:t>rywun</a:t>
            </a:r>
            <a:endParaRPr lang="en-GB" b="1" dirty="0">
              <a:solidFill>
                <a:srgbClr val="0ABED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E5D03-25BE-44C5-8C42-A9925FCD0BCB}"/>
              </a:ext>
            </a:extLst>
          </p:cNvPr>
          <p:cNvSpPr/>
          <p:nvPr/>
        </p:nvSpPr>
        <p:spPr>
          <a:xfrm>
            <a:off x="1709979" y="5118732"/>
            <a:ext cx="230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Seibr</a:t>
            </a:r>
            <a:r>
              <a:rPr lang="en-GB" sz="2400" b="1" dirty="0">
                <a:solidFill>
                  <a:schemeClr val="bg1"/>
                </a:solidFill>
              </a:rPr>
              <a:t> / </a:t>
            </a:r>
            <a:r>
              <a:rPr lang="en-GB" sz="2400" b="1" dirty="0" err="1">
                <a:solidFill>
                  <a:schemeClr val="bg1"/>
                </a:solidFill>
              </a:rPr>
              <a:t>Ar-lein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FADBC6-2976-4F91-93EE-0B20B94F0185}"/>
              </a:ext>
            </a:extLst>
          </p:cNvPr>
          <p:cNvSpPr/>
          <p:nvPr/>
        </p:nvSpPr>
        <p:spPr>
          <a:xfrm>
            <a:off x="4990933" y="46905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/>
              <a:t>Lluniau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rwydweithiau</a:t>
            </a:r>
            <a:r>
              <a:rPr lang="en-GB" b="1" dirty="0"/>
              <a:t> </a:t>
            </a:r>
            <a:r>
              <a:rPr lang="en-GB" b="1" dirty="0" err="1"/>
              <a:t>cymdeithasol</a:t>
            </a:r>
            <a:r>
              <a:rPr lang="en-GB" b="1" dirty="0"/>
              <a:t>, </a:t>
            </a:r>
            <a:r>
              <a:rPr lang="en-GB" b="1" dirty="0" err="1"/>
              <a:t>grwpiau</a:t>
            </a:r>
            <a:r>
              <a:rPr lang="en-GB" b="1" dirty="0"/>
              <a:t> WhatsApp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annog</a:t>
            </a:r>
            <a:r>
              <a:rPr lang="en-GB" b="1" dirty="0"/>
              <a:t> </a:t>
            </a:r>
            <a:r>
              <a:rPr lang="en-GB" b="1" dirty="0" err="1"/>
              <a:t>bwlio</a:t>
            </a:r>
            <a:r>
              <a:rPr lang="en-GB" b="1" dirty="0"/>
              <a:t>, </a:t>
            </a:r>
            <a:r>
              <a:rPr lang="en-GB" b="1" dirty="0" err="1"/>
              <a:t>negeseuon</a:t>
            </a:r>
            <a:r>
              <a:rPr lang="en-GB" b="1" dirty="0"/>
              <a:t> </a:t>
            </a:r>
            <a:r>
              <a:rPr lang="en-GB" b="1" dirty="0" err="1"/>
              <a:t>testun</a:t>
            </a:r>
            <a:r>
              <a:rPr lang="en-GB" b="1" dirty="0"/>
              <a:t> </a:t>
            </a:r>
            <a:r>
              <a:rPr lang="en-GB" b="1" dirty="0" err="1"/>
              <a:t>cas</a:t>
            </a:r>
            <a:r>
              <a:rPr lang="en-GB" b="1" dirty="0"/>
              <a:t>, </a:t>
            </a:r>
            <a:r>
              <a:rPr lang="en-GB" b="1" dirty="0" err="1"/>
              <a:t>ffilmio</a:t>
            </a:r>
            <a:r>
              <a:rPr lang="en-GB" b="1" dirty="0"/>
              <a:t> </a:t>
            </a:r>
            <a:r>
              <a:rPr lang="en-GB" b="1" dirty="0" err="1"/>
              <a:t>pobl</a:t>
            </a:r>
            <a:r>
              <a:rPr lang="en-GB" b="1" dirty="0"/>
              <a:t> </a:t>
            </a:r>
            <a:r>
              <a:rPr lang="en-GB" b="1" dirty="0" err="1"/>
              <a:t>heb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</a:t>
            </a:r>
            <a:r>
              <a:rPr lang="en-GB" b="1" dirty="0" err="1"/>
              <a:t>caniatâd</a:t>
            </a:r>
            <a:r>
              <a:rPr lang="en-GB" b="1" dirty="0"/>
              <a:t>, </a:t>
            </a:r>
            <a:r>
              <a:rPr lang="en-GB" b="1" dirty="0" err="1"/>
              <a:t>galwadau</a:t>
            </a:r>
            <a:r>
              <a:rPr lang="en-GB" b="1" dirty="0"/>
              <a:t> </a:t>
            </a:r>
            <a:r>
              <a:rPr lang="en-GB" b="1" dirty="0" err="1"/>
              <a:t>ffôn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chwarae</a:t>
            </a:r>
            <a:r>
              <a:rPr lang="en-GB" b="1" dirty="0"/>
              <a:t> </a:t>
            </a:r>
            <a:r>
              <a:rPr lang="en-GB" b="1" dirty="0" err="1"/>
              <a:t>castiau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rywun</a:t>
            </a:r>
            <a:r>
              <a:rPr lang="en-GB" b="1" dirty="0"/>
              <a:t>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E337376-2029-46A6-A942-0EFC29D0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93" y="151362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Diffiniad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 ‘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unedig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’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6388242" y="1405457"/>
            <a:ext cx="4257739" cy="1329880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7344522" y="1807023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UNEDIG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B7C1F6B-C9BE-574E-9CDD-BC3663F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680177"/>
            <a:ext cx="6037428" cy="117761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rgbClr val="8255DC"/>
                </a:solidFill>
              </a:rPr>
              <a:t>Dyma</a:t>
            </a:r>
            <a:r>
              <a:rPr lang="en-US" dirty="0">
                <a:solidFill>
                  <a:srgbClr val="8255DC"/>
                </a:solidFill>
              </a:rPr>
              <a:t> </a:t>
            </a:r>
            <a:r>
              <a:rPr lang="en-US" dirty="0" err="1">
                <a:solidFill>
                  <a:srgbClr val="8255DC"/>
                </a:solidFill>
              </a:rPr>
              <a:t>ddiffiniad</a:t>
            </a:r>
            <a:r>
              <a:rPr lang="en-US" dirty="0">
                <a:solidFill>
                  <a:srgbClr val="8255DC"/>
                </a:solidFill>
              </a:rPr>
              <a:t> </a:t>
            </a:r>
            <a:r>
              <a:rPr lang="en-US" dirty="0" err="1">
                <a:solidFill>
                  <a:srgbClr val="8255DC"/>
                </a:solidFill>
              </a:rPr>
              <a:t>Geiriadur</a:t>
            </a:r>
            <a:r>
              <a:rPr lang="en-US" dirty="0">
                <a:solidFill>
                  <a:srgbClr val="8255DC"/>
                </a:solidFill>
              </a:rPr>
              <a:t> </a:t>
            </a:r>
            <a:r>
              <a:rPr lang="en-US" dirty="0" err="1">
                <a:solidFill>
                  <a:srgbClr val="8255DC"/>
                </a:solidFill>
              </a:rPr>
              <a:t>Saesneg</a:t>
            </a:r>
            <a:r>
              <a:rPr lang="en-US" dirty="0">
                <a:solidFill>
                  <a:srgbClr val="8255DC"/>
                </a:solidFill>
              </a:rPr>
              <a:t> </a:t>
            </a:r>
            <a:r>
              <a:rPr lang="en-US" dirty="0" err="1">
                <a:solidFill>
                  <a:srgbClr val="8255DC"/>
                </a:solidFill>
              </a:rPr>
              <a:t>Caergrawnt</a:t>
            </a:r>
            <a:r>
              <a:rPr lang="en-US" dirty="0">
                <a:solidFill>
                  <a:srgbClr val="8255DC"/>
                </a:solidFill>
              </a:rPr>
              <a:t> o </a:t>
            </a:r>
            <a:r>
              <a:rPr lang="en-US" b="1" dirty="0">
                <a:solidFill>
                  <a:srgbClr val="8255DC"/>
                </a:solidFill>
              </a:rPr>
              <a:t>‘</a:t>
            </a:r>
            <a:r>
              <a:rPr lang="en-US" b="1" dirty="0" err="1">
                <a:solidFill>
                  <a:srgbClr val="8255DC"/>
                </a:solidFill>
              </a:rPr>
              <a:t>unedig</a:t>
            </a:r>
            <a:r>
              <a:rPr lang="en-US" b="1" dirty="0">
                <a:solidFill>
                  <a:srgbClr val="8255DC"/>
                </a:solidFill>
              </a:rPr>
              <a:t>’</a:t>
            </a:r>
            <a:r>
              <a:rPr lang="en-US" dirty="0">
                <a:solidFill>
                  <a:srgbClr val="8255DC"/>
                </a:solidFill>
              </a:rPr>
              <a:t>: 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ADD2C73-5E84-5E48-A1A6-C80A02F82989}"/>
              </a:ext>
            </a:extLst>
          </p:cNvPr>
          <p:cNvSpPr txBox="1">
            <a:spLocks/>
          </p:cNvSpPr>
          <p:nvPr/>
        </p:nvSpPr>
        <p:spPr>
          <a:xfrm>
            <a:off x="834716" y="3889027"/>
            <a:ext cx="5148122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62B2915-817E-2147-8129-945C6E58407D}"/>
              </a:ext>
            </a:extLst>
          </p:cNvPr>
          <p:cNvSpPr txBox="1">
            <a:spLocks/>
          </p:cNvSpPr>
          <p:nvPr/>
        </p:nvSpPr>
        <p:spPr>
          <a:xfrm>
            <a:off x="6566104" y="4039325"/>
            <a:ext cx="4287079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solidFill>
                <a:srgbClr val="FFD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0814FC-3D71-944E-B4B7-8F25D63584E4}"/>
              </a:ext>
            </a:extLst>
          </p:cNvPr>
          <p:cNvCxnSpPr/>
          <p:nvPr/>
        </p:nvCxnSpPr>
        <p:spPr>
          <a:xfrm>
            <a:off x="6314179" y="3774092"/>
            <a:ext cx="0" cy="1881809"/>
          </a:xfrm>
          <a:prstGeom prst="line">
            <a:avLst/>
          </a:prstGeom>
          <a:ln w="25400">
            <a:solidFill>
              <a:srgbClr val="825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C4B70762-C861-AB49-B5BA-A2D68FC0F2DE}"/>
              </a:ext>
            </a:extLst>
          </p:cNvPr>
          <p:cNvSpPr txBox="1">
            <a:spLocks/>
          </p:cNvSpPr>
          <p:nvPr/>
        </p:nvSpPr>
        <p:spPr>
          <a:xfrm>
            <a:off x="1934472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1F70552-4F78-F743-BAAC-F4679FE3F951}"/>
              </a:ext>
            </a:extLst>
          </p:cNvPr>
          <p:cNvSpPr txBox="1">
            <a:spLocks/>
          </p:cNvSpPr>
          <p:nvPr/>
        </p:nvSpPr>
        <p:spPr>
          <a:xfrm>
            <a:off x="7622543" y="311101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85F67-7D38-4152-A171-79A2260179A3}"/>
              </a:ext>
            </a:extLst>
          </p:cNvPr>
          <p:cNvSpPr/>
          <p:nvPr/>
        </p:nvSpPr>
        <p:spPr>
          <a:xfrm>
            <a:off x="239698" y="3911797"/>
            <a:ext cx="57797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2800" b="1" dirty="0"/>
              <a:t>Wedi dod at ei gilydd fel grŵp: </a:t>
            </a:r>
          </a:p>
          <a:p>
            <a:pPr algn="ctr"/>
            <a:r>
              <a:rPr lang="cy-GB" sz="2800" dirty="0"/>
              <a:t>‘mae carfanau oedd yn brwydro ei gilydd yn flaenorol bellach yn unedig yn erbyn y gelyn cyffredin’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703C5-25E4-4789-85F0-FE2B9FF94B9F}"/>
              </a:ext>
            </a:extLst>
          </p:cNvPr>
          <p:cNvSpPr/>
          <p:nvPr/>
        </p:nvSpPr>
        <p:spPr>
          <a:xfrm>
            <a:off x="6866928" y="3789199"/>
            <a:ext cx="44598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2800" b="1" dirty="0"/>
              <a:t>Os bydd pobl yn unedig, byddan nhw’n cytuno ynghylch rhywbeth:  </a:t>
            </a:r>
          </a:p>
          <a:p>
            <a:pPr algn="ctr"/>
            <a:r>
              <a:rPr lang="cy-GB" sz="2800" dirty="0"/>
              <a:t>‘rydym ni’n unedig ynghylch y mater hwnnw’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2B496F-B34A-45E4-A3EA-D442FE577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93" y="151362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cy-GB" b="1" dirty="0">
                <a:solidFill>
                  <a:schemeClr val="bg1"/>
                </a:solidFill>
              </a:rPr>
              <a:t>Sleid ffilm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9" name="Picture 18">
            <a:hlinkClick r:id="rId6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</a:rPr>
              <a:t>https://youtu.be/ZVf1qQ4lE_s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F33074-6610-4D8D-8FB7-C4EDCD051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9393" y="151362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4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Diolch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am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wylio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anti-bullyingalliance.org.uk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C39F88-59D1-4C1C-8989-668B9259A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375" y="5725750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267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Wythnos Gwrth-fwlio 2020 PPT Cyfarfod Boreol (Cynradd) </vt:lpstr>
      <vt:lpstr>PowerPoint Presentation</vt:lpstr>
      <vt:lpstr>Ai bwlio yw hyn? </vt:lpstr>
      <vt:lpstr>Mathau o fwlio</vt:lpstr>
      <vt:lpstr>Diffiniad o ‘unedig’ </vt:lpstr>
      <vt:lpstr>Sleid ffilm </vt:lpstr>
      <vt:lpstr>Diolch am wylio 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Liffy Mcdonnell Bond</cp:lastModifiedBy>
  <cp:revision>30</cp:revision>
  <dcterms:created xsi:type="dcterms:W3CDTF">2020-09-01T18:15:57Z</dcterms:created>
  <dcterms:modified xsi:type="dcterms:W3CDTF">2020-11-04T10:43:19Z</dcterms:modified>
</cp:coreProperties>
</file>