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EDC"/>
    <a:srgbClr val="8255DC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8029"/>
  </p:normalViewPr>
  <p:slideViewPr>
    <p:cSldViewPr snapToGrid="0" snapToObjects="1">
      <p:cViewPr varScale="1">
        <p:scale>
          <a:sx n="67" d="100"/>
          <a:sy n="67" d="100"/>
        </p:scale>
        <p:origin x="12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youtu.be/DOeRmP3XRHg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f7hFTH_R8Uk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7361" y="0"/>
            <a:ext cx="7934144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Wythnos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Gwrth-fwlio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PPT </a:t>
            </a:r>
            <a:r>
              <a:rPr lang="en-US" sz="40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Cyfarfod</a:t>
            </a: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Boreol</a:t>
            </a: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Uwchradd</a:t>
            </a: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63698"/>
            <a:ext cx="2703782" cy="3385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32F7D5-9D24-495A-85F2-AAEE717E7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343" y="2128471"/>
            <a:ext cx="4868938" cy="413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062717" cy="763587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Wythnos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Gwrth-fwlio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2020: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Unedig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yn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erbyn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327546" y="1444106"/>
            <a:ext cx="11636314" cy="5041105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919744" y="1862408"/>
            <a:ext cx="10513445" cy="4676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sz="2400" b="1" dirty="0">
                <a:solidFill>
                  <a:srgbClr val="8255DC"/>
                </a:solidFill>
              </a:rPr>
              <a:t>Eleni, </a:t>
            </a:r>
            <a:r>
              <a:rPr lang="en-GB" sz="2400" b="1" dirty="0" err="1">
                <a:solidFill>
                  <a:srgbClr val="8255DC"/>
                </a:solidFill>
              </a:rPr>
              <a:t>yn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fwy</a:t>
            </a:r>
            <a:r>
              <a:rPr lang="en-GB" sz="2400" b="1" dirty="0">
                <a:solidFill>
                  <a:srgbClr val="8255DC"/>
                </a:solidFill>
              </a:rPr>
              <a:t> nag </a:t>
            </a:r>
            <a:r>
              <a:rPr lang="en-GB" sz="2400" b="1" dirty="0" err="1">
                <a:solidFill>
                  <a:srgbClr val="8255DC"/>
                </a:solidFill>
              </a:rPr>
              <a:t>erioed</a:t>
            </a:r>
            <a:r>
              <a:rPr lang="en-GB" sz="2400" b="1" dirty="0">
                <a:solidFill>
                  <a:srgbClr val="8255DC"/>
                </a:solidFill>
              </a:rPr>
              <a:t>, </a:t>
            </a:r>
            <a:r>
              <a:rPr lang="en-GB" sz="2400" b="1" dirty="0" err="1">
                <a:solidFill>
                  <a:srgbClr val="8255DC"/>
                </a:solidFill>
              </a:rPr>
              <a:t>rydym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ni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wedi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gweld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beth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yn</a:t>
            </a:r>
            <a:r>
              <a:rPr lang="en-GB" sz="2400" b="1" dirty="0">
                <a:solidFill>
                  <a:srgbClr val="8255DC"/>
                </a:solidFill>
              </a:rPr>
              <a:t> union </a:t>
            </a:r>
            <a:r>
              <a:rPr lang="en-GB" sz="2400" b="1" dirty="0" err="1">
                <a:solidFill>
                  <a:srgbClr val="8255DC"/>
                </a:solidFill>
              </a:rPr>
              <a:t>yw’r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grym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cadarnhaol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sydd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gan</a:t>
            </a:r>
            <a:r>
              <a:rPr lang="en-GB" sz="2400" b="1" dirty="0">
                <a:solidFill>
                  <a:srgbClr val="8255DC"/>
                </a:solidFill>
              </a:rPr>
              <a:t> y </a:t>
            </a:r>
            <a:r>
              <a:rPr lang="en-GB" sz="2400" b="1" dirty="0" err="1">
                <a:solidFill>
                  <a:srgbClr val="8255DC"/>
                </a:solidFill>
              </a:rPr>
              <a:t>gymdeithas</a:t>
            </a:r>
            <a:r>
              <a:rPr lang="en-GB" sz="2400" b="1" dirty="0">
                <a:solidFill>
                  <a:srgbClr val="8255DC"/>
                </a:solidFill>
              </a:rPr>
              <a:t> pan </a:t>
            </a:r>
            <a:r>
              <a:rPr lang="en-GB" sz="2400" b="1" dirty="0" err="1">
                <a:solidFill>
                  <a:srgbClr val="8255DC"/>
                </a:solidFill>
              </a:rPr>
              <a:t>ddown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ni</a:t>
            </a:r>
            <a:r>
              <a:rPr lang="en-GB" sz="2400" b="1" dirty="0">
                <a:solidFill>
                  <a:srgbClr val="8255DC"/>
                </a:solidFill>
              </a:rPr>
              <a:t> at </a:t>
            </a:r>
            <a:r>
              <a:rPr lang="en-GB" sz="2400" b="1" dirty="0" err="1">
                <a:solidFill>
                  <a:srgbClr val="8255DC"/>
                </a:solidFill>
              </a:rPr>
              <a:t>ein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gilydd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i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fynd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i’r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afael</a:t>
            </a:r>
            <a:r>
              <a:rPr lang="en-GB" sz="2400" b="1" dirty="0">
                <a:solidFill>
                  <a:srgbClr val="8255DC"/>
                </a:solidFill>
              </a:rPr>
              <a:t> â her </a:t>
            </a:r>
            <a:r>
              <a:rPr lang="en-GB" sz="2400" b="1" dirty="0" err="1">
                <a:solidFill>
                  <a:srgbClr val="8255DC"/>
                </a:solidFill>
              </a:rPr>
              <a:t>gyffredin</a:t>
            </a:r>
            <a:r>
              <a:rPr lang="en-GB" sz="2400" b="1" dirty="0">
                <a:solidFill>
                  <a:srgbClr val="8255DC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sz="2400" b="1" dirty="0" err="1">
                <a:solidFill>
                  <a:srgbClr val="8255DC"/>
                </a:solidFill>
              </a:rPr>
              <a:t>Nid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yw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Wythnos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Gwrth-fwlio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yn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wahanol</a:t>
            </a:r>
            <a:r>
              <a:rPr lang="en-GB" sz="2400" b="1" dirty="0">
                <a:solidFill>
                  <a:srgbClr val="8255DC"/>
                </a:solidFill>
              </a:rPr>
              <a:t>. </a:t>
            </a:r>
            <a:r>
              <a:rPr lang="en-GB" sz="2400" b="1" dirty="0" err="1">
                <a:solidFill>
                  <a:srgbClr val="8255DC"/>
                </a:solidFill>
              </a:rPr>
              <a:t>Bydd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bwlio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yn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arwain</a:t>
            </a:r>
            <a:r>
              <a:rPr lang="en-GB" sz="2400" b="1" dirty="0">
                <a:solidFill>
                  <a:srgbClr val="8255DC"/>
                </a:solidFill>
              </a:rPr>
              <a:t> at </a:t>
            </a:r>
            <a:r>
              <a:rPr lang="en-GB" sz="2400" b="1" dirty="0" err="1">
                <a:solidFill>
                  <a:srgbClr val="8255DC"/>
                </a:solidFill>
              </a:rPr>
              <a:t>effaith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barhaus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ar</a:t>
            </a:r>
            <a:r>
              <a:rPr lang="en-GB" sz="2400" b="1" dirty="0">
                <a:solidFill>
                  <a:srgbClr val="8255DC"/>
                </a:solidFill>
              </a:rPr>
              <a:t> y </a:t>
            </a:r>
            <a:r>
              <a:rPr lang="en-GB" sz="2400" b="1" dirty="0" err="1">
                <a:solidFill>
                  <a:srgbClr val="8255DC"/>
                </a:solidFill>
              </a:rPr>
              <a:t>bobl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sy’n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ei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brofi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a’r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bobl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sy’n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tystio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i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hynny</a:t>
            </a:r>
            <a:r>
              <a:rPr lang="en-GB" sz="2400" b="1" dirty="0">
                <a:solidFill>
                  <a:srgbClr val="8255DC"/>
                </a:solidFill>
              </a:rPr>
              <a:t>. </a:t>
            </a:r>
            <a:r>
              <a:rPr lang="en-GB" sz="2400" b="1" dirty="0" err="1">
                <a:solidFill>
                  <a:srgbClr val="8255DC"/>
                </a:solidFill>
              </a:rPr>
              <a:t>Ond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trwy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sianelu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ein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grym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cyfunol</a:t>
            </a:r>
            <a:r>
              <a:rPr lang="en-GB" sz="2400" b="1" dirty="0">
                <a:solidFill>
                  <a:srgbClr val="8255DC"/>
                </a:solidFill>
              </a:rPr>
              <a:t>, </a:t>
            </a:r>
            <a:r>
              <a:rPr lang="en-GB" sz="2400" b="1" dirty="0" err="1">
                <a:solidFill>
                  <a:srgbClr val="8255DC"/>
                </a:solidFill>
              </a:rPr>
              <a:t>trwy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ymdrechion</a:t>
            </a:r>
            <a:r>
              <a:rPr lang="en-GB" sz="2400" b="1" dirty="0">
                <a:solidFill>
                  <a:srgbClr val="8255DC"/>
                </a:solidFill>
              </a:rPr>
              <a:t> ac </a:t>
            </a:r>
            <a:r>
              <a:rPr lang="en-GB" sz="2400" b="1" dirty="0" err="1">
                <a:solidFill>
                  <a:srgbClr val="8255DC"/>
                </a:solidFill>
              </a:rPr>
              <a:t>uchelgeisiau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cyffredin</a:t>
            </a:r>
            <a:r>
              <a:rPr lang="en-GB" sz="2400" b="1" dirty="0">
                <a:solidFill>
                  <a:srgbClr val="8255DC"/>
                </a:solidFill>
              </a:rPr>
              <a:t>, </a:t>
            </a:r>
            <a:r>
              <a:rPr lang="en-GB" sz="2400" b="1" dirty="0" err="1">
                <a:solidFill>
                  <a:srgbClr val="8255DC"/>
                </a:solidFill>
              </a:rPr>
              <a:t>gallwn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ni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leihau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bwlio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gyda’n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gilydd</a:t>
            </a:r>
            <a:r>
              <a:rPr lang="en-GB" sz="2400" b="1" dirty="0">
                <a:solidFill>
                  <a:srgbClr val="8255DC"/>
                </a:solidFill>
              </a:rPr>
              <a:t>. Mae </a:t>
            </a:r>
            <a:r>
              <a:rPr lang="en-GB" sz="2400" b="1" dirty="0" err="1">
                <a:solidFill>
                  <a:srgbClr val="8255DC"/>
                </a:solidFill>
              </a:rPr>
              <a:t>gennym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ni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oll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ein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rhan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i’w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wneud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wrth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ddod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ynghyd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i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wneud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gwahaniaeth</a:t>
            </a:r>
            <a:r>
              <a:rPr lang="en-GB" sz="2400" b="1" dirty="0">
                <a:solidFill>
                  <a:srgbClr val="8255DC"/>
                </a:solidFill>
              </a:rPr>
              <a:t> – </a:t>
            </a:r>
            <a:r>
              <a:rPr lang="en-GB" sz="2400" b="1" dirty="0" err="1">
                <a:solidFill>
                  <a:srgbClr val="8255DC"/>
                </a:solidFill>
              </a:rPr>
              <a:t>rhieni</a:t>
            </a:r>
            <a:r>
              <a:rPr lang="en-GB" sz="2400" b="1" dirty="0">
                <a:solidFill>
                  <a:srgbClr val="8255DC"/>
                </a:solidFill>
              </a:rPr>
              <a:t>, </a:t>
            </a:r>
            <a:r>
              <a:rPr lang="en-GB" sz="2400" b="1" dirty="0" err="1">
                <a:solidFill>
                  <a:srgbClr val="8255DC"/>
                </a:solidFill>
              </a:rPr>
              <a:t>gofalwyr</a:t>
            </a:r>
            <a:r>
              <a:rPr lang="en-GB" sz="2400" b="1" dirty="0">
                <a:solidFill>
                  <a:srgbClr val="8255DC"/>
                </a:solidFill>
              </a:rPr>
              <a:t>, </a:t>
            </a:r>
            <a:r>
              <a:rPr lang="en-GB" sz="2400" b="1" dirty="0" err="1">
                <a:solidFill>
                  <a:srgbClr val="8255DC"/>
                </a:solidFill>
              </a:rPr>
              <a:t>athrawon</a:t>
            </a:r>
            <a:r>
              <a:rPr lang="en-GB" sz="2400" b="1" dirty="0">
                <a:solidFill>
                  <a:srgbClr val="8255DC"/>
                </a:solidFill>
              </a:rPr>
              <a:t>, </a:t>
            </a:r>
            <a:r>
              <a:rPr lang="en-GB" sz="2400" b="1" dirty="0" err="1">
                <a:solidFill>
                  <a:srgbClr val="8255DC"/>
                </a:solidFill>
              </a:rPr>
              <a:t>gwleidyddion</a:t>
            </a:r>
            <a:r>
              <a:rPr lang="en-GB" sz="2400" b="1" dirty="0">
                <a:solidFill>
                  <a:srgbClr val="8255DC"/>
                </a:solidFill>
              </a:rPr>
              <a:t>, plant a </a:t>
            </a:r>
            <a:r>
              <a:rPr lang="en-GB" sz="2400" b="1" dirty="0" err="1">
                <a:solidFill>
                  <a:srgbClr val="8255DC"/>
                </a:solidFill>
              </a:rPr>
              <a:t>phobl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ifanc</a:t>
            </a:r>
            <a:r>
              <a:rPr lang="en-GB" sz="2400" b="1" dirty="0">
                <a:solidFill>
                  <a:srgbClr val="8255DC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sz="2400" b="1" dirty="0" err="1">
                <a:solidFill>
                  <a:srgbClr val="8255DC"/>
                </a:solidFill>
              </a:rPr>
              <a:t>Rydym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ni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oll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yn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rhan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o’r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ateb</a:t>
            </a:r>
            <a:r>
              <a:rPr lang="en-GB" sz="2400" b="1" dirty="0">
                <a:solidFill>
                  <a:srgbClr val="8255DC"/>
                </a:solidFill>
              </a:rPr>
              <a:t>, a </a:t>
            </a:r>
            <a:r>
              <a:rPr lang="en-GB" sz="2400" b="1" dirty="0" err="1">
                <a:solidFill>
                  <a:srgbClr val="8255DC"/>
                </a:solidFill>
              </a:rPr>
              <a:t>gyda’n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gilydd</a:t>
            </a:r>
            <a:r>
              <a:rPr lang="en-GB" sz="2400" b="1" dirty="0">
                <a:solidFill>
                  <a:srgbClr val="8255DC"/>
                </a:solidFill>
              </a:rPr>
              <a:t>, </a:t>
            </a:r>
            <a:r>
              <a:rPr lang="en-GB" sz="2400" b="1" dirty="0" err="1">
                <a:solidFill>
                  <a:srgbClr val="8255DC"/>
                </a:solidFill>
              </a:rPr>
              <a:t>rydym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ni’n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unedig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yn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erbyn</a:t>
            </a:r>
            <a:r>
              <a:rPr lang="en-GB" sz="2400" b="1" dirty="0">
                <a:solidFill>
                  <a:srgbClr val="8255DC"/>
                </a:solidFill>
              </a:rPr>
              <a:t> </a:t>
            </a:r>
            <a:r>
              <a:rPr lang="en-GB" sz="2400" b="1" dirty="0" err="1">
                <a:solidFill>
                  <a:srgbClr val="8255DC"/>
                </a:solidFill>
              </a:rPr>
              <a:t>bwlio</a:t>
            </a:r>
            <a:r>
              <a:rPr lang="en-GB" sz="2400" b="1" dirty="0">
                <a:solidFill>
                  <a:srgbClr val="8255DC"/>
                </a:solidFill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5845D4-2FC2-40E8-9E56-E13D84C55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025" y="112922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6BE89CA-D107-48B3-967A-B6837861B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15" y="1196975"/>
            <a:ext cx="10567916" cy="5496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Ffilm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Swyddogol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8685B7-748E-C34F-8308-CC303A0E0535}"/>
              </a:ext>
            </a:extLst>
          </p:cNvPr>
          <p:cNvSpPr txBox="1"/>
          <p:nvPr/>
        </p:nvSpPr>
        <p:spPr>
          <a:xfrm>
            <a:off x="1789043" y="4973626"/>
            <a:ext cx="8600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8255DC"/>
                </a:solidFill>
              </a:rPr>
              <a:t>LINK</a:t>
            </a:r>
            <a:endParaRPr lang="en-US" sz="3200" dirty="0">
              <a:solidFill>
                <a:srgbClr val="8255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65623" y="5250342"/>
            <a:ext cx="4103419" cy="11918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ABEDC"/>
                </a:solidFill>
              </a:rPr>
              <a:t>https://youtu.be/f7hFTH_R8Uk</a:t>
            </a:r>
          </a:p>
        </p:txBody>
      </p:sp>
      <p:pic>
        <p:nvPicPr>
          <p:cNvPr id="19" name="Picture 18">
            <a:hlinkClick r:id="rId6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726" y="4143085"/>
            <a:ext cx="3466548" cy="2333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33CC5B-B26E-4EF7-A065-EFAB81DFB6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025" y="112922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Diolch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am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wylio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anti-bullyingalliance.org.uk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5438C3-F5F1-43CF-8654-B0712956D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9845" y="5598696"/>
            <a:ext cx="1384020" cy="11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174</Words>
  <Application>Microsoft Office PowerPoint</Application>
  <PresentationFormat>Widescreen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Wythnos Gwrth-fwlio 2020 PPT Cyfarfod Boreol (Uwchradd) </vt:lpstr>
      <vt:lpstr>Wythnos Gwrth-fwlio 2020: Unedig yn erbyn Bwlio</vt:lpstr>
      <vt:lpstr>Ffilm Swyddogol </vt:lpstr>
      <vt:lpstr>Diolch am wylio 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Liffy Mcdonnell Bond</cp:lastModifiedBy>
  <cp:revision>43</cp:revision>
  <dcterms:created xsi:type="dcterms:W3CDTF">2020-09-01T18:15:57Z</dcterms:created>
  <dcterms:modified xsi:type="dcterms:W3CDTF">2020-11-09T15:14:19Z</dcterms:modified>
</cp:coreProperties>
</file>