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9" r:id="rId4"/>
    <p:sldId id="268" r:id="rId5"/>
    <p:sldId id="272" r:id="rId6"/>
    <p:sldId id="273" r:id="rId7"/>
    <p:sldId id="274" r:id="rId8"/>
    <p:sldId id="275" r:id="rId9"/>
    <p:sldId id="276" r:id="rId10"/>
    <p:sldId id="277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EDC"/>
    <a:srgbClr val="8255D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8029"/>
  </p:normalViewPr>
  <p:slideViewPr>
    <p:cSldViewPr snapToGrid="0" snapToObjects="1">
      <p:cViewPr varScale="1">
        <p:scale>
          <a:sx n="67" d="100"/>
          <a:sy n="67" d="100"/>
        </p:scale>
        <p:origin x="12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83C44-614A-994D-A630-CD79989A06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8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8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. </a:t>
            </a: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0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youtu.be/DOeRmP3XRH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7hFTH_R8Uk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Wythnos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Gwrth-fwlio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PPT </a:t>
            </a:r>
            <a:r>
              <a:rPr lang="en-US" sz="40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Gwers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Uwchradd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63698"/>
            <a:ext cx="2703782" cy="3385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8FFB6D-D713-4FE7-8253-7AFE56E00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323" y="2231828"/>
            <a:ext cx="4587571" cy="38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0" y="216693"/>
            <a:ext cx="9455390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56" y="366509"/>
            <a:ext cx="1313233" cy="3935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8A569F6-B8E2-AC48-8494-2A90A4681696}"/>
              </a:ext>
            </a:extLst>
          </p:cNvPr>
          <p:cNvGrpSpPr/>
          <p:nvPr/>
        </p:nvGrpSpPr>
        <p:grpSpPr>
          <a:xfrm>
            <a:off x="3909060" y="2054121"/>
            <a:ext cx="8279544" cy="4587185"/>
            <a:chOff x="2305892" y="1323263"/>
            <a:chExt cx="8938091" cy="52720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81BAC3-2AB7-A940-848E-FF7AB82800BA}"/>
                </a:ext>
              </a:extLst>
            </p:cNvPr>
            <p:cNvSpPr/>
            <p:nvPr/>
          </p:nvSpPr>
          <p:spPr>
            <a:xfrm>
              <a:off x="4144241" y="1323263"/>
              <a:ext cx="7054052" cy="5272080"/>
            </a:xfrm>
            <a:prstGeom prst="ellipse">
              <a:avLst/>
            </a:prstGeom>
            <a:noFill/>
            <a:ln w="38100">
              <a:solidFill>
                <a:srgbClr val="8255D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950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9203E7F-EDAC-754B-9314-7D6FB61A1971}"/>
                </a:ext>
              </a:extLst>
            </p:cNvPr>
            <p:cNvSpPr/>
            <p:nvPr/>
          </p:nvSpPr>
          <p:spPr>
            <a:xfrm>
              <a:off x="2305892" y="3022678"/>
              <a:ext cx="1658905" cy="165890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B3B677-C085-1449-8C6D-F0A1940AF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255" y="4681849"/>
              <a:ext cx="1658905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42950">
                <a:spcBef>
                  <a:spcPct val="0"/>
                </a:spcBef>
                <a:buNone/>
                <a:defRPr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Allanwr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’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172E72-8AF0-9F4B-B92D-3CCD04F46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078" y="1746390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id="{FB8BA357-4418-224E-A325-8983A4081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0177" y="3411150"/>
              <a:ext cx="2074634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Yr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Arweinydd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 ’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320806A-38D0-C84F-858F-FDE2C64EB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5500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6" name="TextBox 6">
              <a:extLst>
                <a:ext uri="{FF2B5EF4-FFF2-40B4-BE49-F238E27FC236}">
                  <a16:creationId xmlns:a16="http://schemas.microsoft.com/office/drawing/2014/main" id="{E76F7FF4-3BA0-1A44-AFEB-D618360FA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1882" y="3826813"/>
              <a:ext cx="2292101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Atgyfnerthwr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’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9483D6E-8782-4E4C-8C5B-969CDBB72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3931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8" name="TextBox 6">
              <a:extLst>
                <a:ext uri="{FF2B5EF4-FFF2-40B4-BE49-F238E27FC236}">
                  <a16:creationId xmlns:a16="http://schemas.microsoft.com/office/drawing/2014/main" id="{B3730E50-B9FF-8E4E-B6B5-01C0DD1F5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4486" y="3869305"/>
              <a:ext cx="1644937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‘Y 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Targed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 ’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E19B1DC-81E9-1B40-B234-E4C65507A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6592" y="4004439"/>
              <a:ext cx="1603542" cy="1603542"/>
            </a:xfrm>
            <a:prstGeom prst="ellipse">
              <a:avLst/>
            </a:prstGeom>
            <a:solidFill>
              <a:srgbClr val="E00D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18FE07-29AB-524D-AC10-7F92B08DC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7388" y="4004439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1" name="TextBox 6">
              <a:extLst>
                <a:ext uri="{FF2B5EF4-FFF2-40B4-BE49-F238E27FC236}">
                  <a16:creationId xmlns:a16="http://schemas.microsoft.com/office/drawing/2014/main" id="{A717D4CB-16CC-9742-A6FB-E506DC882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388" y="5610527"/>
              <a:ext cx="1575943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’</a:t>
              </a:r>
            </a:p>
          </p:txBody>
        </p:sp>
        <p:sp>
          <p:nvSpPr>
            <p:cNvPr id="72" name="TextBox 6">
              <a:extLst>
                <a:ext uri="{FF2B5EF4-FFF2-40B4-BE49-F238E27FC236}">
                  <a16:creationId xmlns:a16="http://schemas.microsoft.com/office/drawing/2014/main" id="{32426F80-5157-3B4D-8626-DBD2538E8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791" y="5603748"/>
              <a:ext cx="2391597" cy="45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Amddiffynnwr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’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3B2D5A7-B091-594A-B327-3B66D1A4D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3" t="6312" r="11538" b="13679"/>
            <a:stretch/>
          </p:blipFill>
          <p:spPr>
            <a:xfrm>
              <a:off x="6010402" y="4151630"/>
              <a:ext cx="1309160" cy="1309159"/>
            </a:xfrm>
            <a:prstGeom prst="ellipse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425E7F2-A4D6-774F-AD49-270C346F8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1708" r="17601" b="17691"/>
            <a:stretch/>
          </p:blipFill>
          <p:spPr>
            <a:xfrm>
              <a:off x="7931379" y="4151703"/>
              <a:ext cx="1309609" cy="1309014"/>
            </a:xfrm>
            <a:prstGeom prst="ellipse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CAA6FF0-0D73-104B-8787-AADE1F449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0" t="13120" r="11004" b="6077"/>
            <a:stretch/>
          </p:blipFill>
          <p:spPr>
            <a:xfrm>
              <a:off x="2485882" y="3202668"/>
              <a:ext cx="1309723" cy="1309014"/>
            </a:xfrm>
            <a:prstGeom prst="ellipse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5B581E1-E7B7-714F-B532-FBECADEBA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9" t="11797" r="14580" b="11781"/>
            <a:stretch/>
          </p:blipFill>
          <p:spPr>
            <a:xfrm>
              <a:off x="4891195" y="2417259"/>
              <a:ext cx="1313650" cy="1309014"/>
            </a:xfrm>
            <a:prstGeom prst="ellipse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13B1BF-B184-7348-86CB-0C0D7459C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11067" r="8831" b="1973"/>
            <a:stretch/>
          </p:blipFill>
          <p:spPr>
            <a:xfrm>
              <a:off x="7018342" y="1893654"/>
              <a:ext cx="1315023" cy="1309014"/>
            </a:xfrm>
            <a:prstGeom prst="ellipse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324BA47-44CA-0441-B79F-0427BEFA0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7" t="9051" r="9049" b="8000"/>
            <a:stretch/>
          </p:blipFill>
          <p:spPr>
            <a:xfrm>
              <a:off x="9112764" y="2417259"/>
              <a:ext cx="1305589" cy="1309014"/>
            </a:xfrm>
            <a:prstGeom prst="ellipse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130368" y="1364593"/>
            <a:ext cx="459012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Yr Arweinydd  </a:t>
            </a:r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– Yn cychwyn ac yn arwain y bwlio, ond nid yn ‘gwneud’ y bwlio bob tro</a:t>
            </a:r>
          </a:p>
          <a:p>
            <a:endParaRPr lang="cy-GB" sz="1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Y Targed  </a:t>
            </a:r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-Y sawl sy’n cael ei fwlio.</a:t>
            </a:r>
          </a:p>
          <a:p>
            <a:endParaRPr lang="cy-GB" sz="1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Cynorthwywr/Cynorthwywyr </a:t>
            </a:r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Yn cyfrannu’n uniongyrchol 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at ‘wneud’ y bwlio.</a:t>
            </a:r>
          </a:p>
          <a:p>
            <a:endParaRPr lang="cy-GB" sz="1400" b="1" dirty="0">
              <a:solidFill>
                <a:srgbClr val="8255DC"/>
              </a:solidFill>
              <a:cs typeface="Arial" panose="020B0604020202020204" pitchFamily="34" charset="0"/>
            </a:endParaRPr>
          </a:p>
          <a:p>
            <a:r>
              <a:rPr lang="cy-GB" sz="1400" b="1" dirty="0" err="1">
                <a:solidFill>
                  <a:srgbClr val="8255DC"/>
                </a:solidFill>
                <a:cs typeface="Arial" panose="020B0604020202020204" pitchFamily="34" charset="0"/>
              </a:rPr>
              <a:t>Atgyfnerthwr</a:t>
            </a:r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/</a:t>
            </a:r>
            <a:r>
              <a:rPr lang="cy-GB" sz="1400" b="1" dirty="0" err="1">
                <a:solidFill>
                  <a:srgbClr val="8255DC"/>
                </a:solidFill>
                <a:cs typeface="Arial" panose="020B0604020202020204" pitchFamily="34" charset="0"/>
              </a:rPr>
              <a:t>Atgyfnerthwyr</a:t>
            </a:r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- </a:t>
            </a:r>
            <a:r>
              <a:rPr lang="cy-GB" sz="1400" dirty="0">
                <a:cs typeface="Arial" panose="020B0604020202020204" pitchFamily="34" charset="0"/>
              </a:rPr>
              <a:t>Yn cynorthwyo â’r bwlio; </a:t>
            </a:r>
            <a:r>
              <a:rPr lang="cy-GB" sz="1400" dirty="0" err="1">
                <a:cs typeface="Arial" panose="020B0604020202020204" pitchFamily="34" charset="0"/>
              </a:rPr>
              <a:t>efallai’n</a:t>
            </a:r>
            <a:r>
              <a:rPr lang="cy-GB" sz="1400" dirty="0">
                <a:cs typeface="Arial" panose="020B0604020202020204" pitchFamily="34" charset="0"/>
              </a:rPr>
              <a:t> chwerthin neu’n annog</a:t>
            </a:r>
          </a:p>
          <a:p>
            <a:r>
              <a:rPr lang="cy-GB" sz="1400" dirty="0">
                <a:cs typeface="Arial" panose="020B0604020202020204" pitchFamily="34" charset="0"/>
              </a:rPr>
              <a:t>pobl eraill i ddal ati â’r hyn sy’n </a:t>
            </a:r>
          </a:p>
          <a:p>
            <a:r>
              <a:rPr lang="cy-GB" sz="1400" dirty="0">
                <a:cs typeface="Arial" panose="020B0604020202020204" pitchFamily="34" charset="0"/>
              </a:rPr>
              <a:t>digwydd</a:t>
            </a:r>
          </a:p>
          <a:p>
            <a:endParaRPr lang="cy-GB" sz="1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Amddiffynnwr/Amddiffynwyr- 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 achub cam rhywun sy’n cael ei fwlio. 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 gwybod fod bwlio yn ddrwg ac 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 teimlo’n ddigon hyderus i wneud 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rhywbeth am hynny.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Gallai hynny olygu siarad ag oedolyn yn yr ysgol.</a:t>
            </a:r>
          </a:p>
          <a:p>
            <a:endParaRPr lang="cy-GB" sz="1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y-GB" sz="1400" b="1" dirty="0" err="1">
                <a:solidFill>
                  <a:srgbClr val="8255DC"/>
                </a:solidFill>
                <a:cs typeface="Arial" panose="020B0604020202020204" pitchFamily="34" charset="0"/>
              </a:rPr>
              <a:t>Allanwr</a:t>
            </a:r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/</a:t>
            </a:r>
            <a:r>
              <a:rPr lang="cy-GB" sz="1400" b="1" dirty="0" err="1">
                <a:solidFill>
                  <a:srgbClr val="8255DC"/>
                </a:solidFill>
                <a:cs typeface="Arial" panose="020B0604020202020204" pitchFamily="34" charset="0"/>
              </a:rPr>
              <a:t>Allanwyr</a:t>
            </a:r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- </a:t>
            </a:r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 anwybyddu unrhyw fwlio; ddim yn dymuno bod yn rhan o hynny.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1466B2-191A-4D67-9E30-DD76B5C9C9FA}"/>
              </a:ext>
            </a:extLst>
          </p:cNvPr>
          <p:cNvSpPr/>
          <p:nvPr/>
        </p:nvSpPr>
        <p:spPr>
          <a:xfrm>
            <a:off x="8808339" y="5591656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‘</a:t>
            </a:r>
            <a:r>
              <a:rPr lang="en-GB" dirty="0" err="1"/>
              <a:t>Cynorthwywr</a:t>
            </a:r>
            <a:r>
              <a:rPr lang="en-GB" dirty="0"/>
              <a:t>’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98FF6D7-8CC4-45A3-AF60-2432344F6E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6BE89CA-D107-48B3-967A-B6837861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15" y="1196975"/>
            <a:ext cx="10567916" cy="5496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Ffilm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Swyddogol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8685B7-748E-C34F-8308-CC303A0E0535}"/>
              </a:ext>
            </a:extLst>
          </p:cNvPr>
          <p:cNvSpPr txBox="1"/>
          <p:nvPr/>
        </p:nvSpPr>
        <p:spPr>
          <a:xfrm>
            <a:off x="1789043" y="4973626"/>
            <a:ext cx="8600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8255DC"/>
                </a:solidFill>
              </a:rPr>
              <a:t>LINK</a:t>
            </a:r>
            <a:endParaRPr lang="en-US" sz="3200" dirty="0">
              <a:solidFill>
                <a:srgbClr val="8255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65623" y="5250342"/>
            <a:ext cx="4103419" cy="11918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ABEDC"/>
                </a:solidFill>
              </a:rPr>
              <a:t>https://youtu.be/f7hFTH_R8Uk</a:t>
            </a:r>
          </a:p>
        </p:txBody>
      </p:sp>
      <p:pic>
        <p:nvPicPr>
          <p:cNvPr id="19" name="Picture 18">
            <a:hlinkClick r:id="rId6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726" y="4143085"/>
            <a:ext cx="3466548" cy="2333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6CB526-0BCA-415F-939B-B3A26DF8B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5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-3048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Diolch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am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wylio</a:t>
            </a:r>
            <a:r>
              <a:rPr lang="en-US" sz="40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15F7E-D50A-487B-AB44-D8EDA7EE6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587" y="5584413"/>
            <a:ext cx="1409788" cy="11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Ai bwlio yw hyn?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cy-GB" dirty="0"/>
              <a:t>Dyma sut mae’r Gynghrair Gwrth-fwlio yn diffinio bwlio: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557130" y="2499761"/>
            <a:ext cx="8946213" cy="3254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y-GB" sz="2800" b="1" i="0" u="none" strike="noStrike" kern="1200" cap="none" spc="0" normalizeH="0" baseline="0" dirty="0">
                <a:ln>
                  <a:noFill/>
                </a:ln>
                <a:solidFill>
                  <a:srgbClr val="8255D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Unigolyn neu grŵp yn cael ei niweidio’n fwriadol dro ar ôl tro gan unigolyn neu grŵp arall, pan fydd y berthynas yn cynnwys anghydbwysedd grym.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y-GB" sz="2800" b="1" i="0" u="none" strike="noStrike" kern="1200" cap="none" spc="0" normalizeH="0" baseline="0" dirty="0">
                <a:ln>
                  <a:noFill/>
                </a:ln>
                <a:solidFill>
                  <a:srgbClr val="8255D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Gall bwlio fod yn gorfforol, yn eiriol neu’n seicolegol.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y-GB" sz="2800" b="1" i="0" u="none" strike="noStrike" kern="1200" cap="none" spc="0" normalizeH="0" baseline="0" dirty="0">
                <a:ln>
                  <a:noFill/>
                </a:ln>
                <a:solidFill>
                  <a:srgbClr val="8255D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Gall ddigwydd wyneb yn wyneb neu ar-lein.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8304C1-D209-4E4E-AE4D-3B20B1CAB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327901" cy="763587"/>
          </a:xfrm>
        </p:spPr>
        <p:txBody>
          <a:bodyPr>
            <a:normAutofit/>
          </a:bodyPr>
          <a:lstStyle/>
          <a:p>
            <a:r>
              <a:rPr lang="cy-GB" b="1" dirty="0">
                <a:solidFill>
                  <a:schemeClr val="bg1"/>
                </a:solidFill>
              </a:rPr>
              <a:t>Ai bwlio yw hyn?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BE6541D-42F6-3E47-96A2-689AA7DF7BAD}"/>
              </a:ext>
            </a:extLst>
          </p:cNvPr>
          <p:cNvGrpSpPr/>
          <p:nvPr/>
        </p:nvGrpSpPr>
        <p:grpSpPr>
          <a:xfrm>
            <a:off x="8474668" y="1196975"/>
            <a:ext cx="3717332" cy="5496719"/>
            <a:chOff x="5426668" y="1196975"/>
            <a:chExt cx="3717332" cy="5496719"/>
          </a:xfrm>
          <a:effectLst/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09C01BB-5766-0C47-85CD-2B4652C2FB3C}"/>
                </a:ext>
              </a:extLst>
            </p:cNvPr>
            <p:cNvSpPr/>
            <p:nvPr/>
          </p:nvSpPr>
          <p:spPr>
            <a:xfrm>
              <a:off x="5592417" y="1196975"/>
              <a:ext cx="3551583" cy="5496719"/>
            </a:xfrm>
            <a:prstGeom prst="rect">
              <a:avLst/>
            </a:prstGeom>
            <a:solidFill>
              <a:srgbClr val="D9D7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E36AA10-131C-264F-92AE-692F4B62825F}"/>
                </a:ext>
              </a:extLst>
            </p:cNvPr>
            <p:cNvSpPr/>
            <p:nvPr/>
          </p:nvSpPr>
          <p:spPr>
            <a:xfrm>
              <a:off x="5426668" y="1715064"/>
              <a:ext cx="304800" cy="304800"/>
            </a:xfrm>
            <a:prstGeom prst="ellipse">
              <a:avLst/>
            </a:prstGeom>
            <a:solidFill>
              <a:srgbClr val="D9D7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286D3C97-DE72-BF4D-ABC9-1CF69D8CB120}"/>
              </a:ext>
            </a:extLst>
          </p:cNvPr>
          <p:cNvSpPr txBox="1">
            <a:spLocks/>
          </p:cNvSpPr>
          <p:nvPr/>
        </p:nvSpPr>
        <p:spPr>
          <a:xfrm>
            <a:off x="881630" y="1230118"/>
            <a:ext cx="7633742" cy="4462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y-GB" sz="2400" dirty="0">
                <a:solidFill>
                  <a:schemeClr val="bg2">
                    <a:lumMod val="25000"/>
                  </a:schemeClr>
                </a:solidFill>
              </a:rPr>
              <a:t>Mae Luke yn poeri mewn tun o </a:t>
            </a:r>
            <a:r>
              <a:rPr lang="cy-GB" sz="2400" dirty="0" err="1">
                <a:solidFill>
                  <a:schemeClr val="bg2">
                    <a:lumMod val="25000"/>
                  </a:schemeClr>
                </a:solidFill>
              </a:rPr>
              <a:t>cola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</a:rPr>
              <a:t> ac mae’n dweud y gwnaiff orfodi </a:t>
            </a:r>
            <a:r>
              <a:rPr lang="cy-GB" sz="2400" dirty="0" err="1">
                <a:solidFill>
                  <a:schemeClr val="bg2">
                    <a:lumMod val="25000"/>
                  </a:schemeClr>
                </a:solidFill>
              </a:rPr>
              <a:t>Ade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</a:rPr>
              <a:t> i’w yfed.</a:t>
            </a:r>
          </a:p>
          <a:p>
            <a:pPr marL="457200" indent="-457200">
              <a:buFont typeface="+mj-lt"/>
              <a:buAutoNum type="arabicPeriod"/>
            </a:pPr>
            <a:r>
              <a:rPr lang="cy-GB" sz="2400" dirty="0">
                <a:solidFill>
                  <a:schemeClr val="bg2">
                    <a:lumMod val="25000"/>
                  </a:schemeClr>
                </a:solidFill>
              </a:rPr>
              <a:t>Fe wnaeth </a:t>
            </a:r>
            <a:r>
              <a:rPr lang="cy-GB" sz="2400" dirty="0" err="1">
                <a:solidFill>
                  <a:schemeClr val="bg2">
                    <a:lumMod val="25000"/>
                  </a:schemeClr>
                </a:solidFill>
              </a:rPr>
              <a:t>Priti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</a:rPr>
              <a:t> bostio fideo ar </a:t>
            </a:r>
            <a:r>
              <a:rPr lang="cy-GB" sz="2400" dirty="0" err="1">
                <a:solidFill>
                  <a:schemeClr val="bg2">
                    <a:lumMod val="25000"/>
                  </a:schemeClr>
                </a:solidFill>
              </a:rPr>
              <a:t>TikTok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</a:rPr>
              <a:t>, ac yn y fideo, roedd hi’n cyfranogi mewn her dawnsio. Fe wnaeth rhywun yn ei dosbarth dynnu ciplun o’r fideo a’i rannu ar </a:t>
            </a:r>
            <a:r>
              <a:rPr lang="cy-GB" sz="2400" dirty="0" err="1">
                <a:solidFill>
                  <a:schemeClr val="bg2">
                    <a:lumMod val="25000"/>
                  </a:schemeClr>
                </a:solidFill>
              </a:rPr>
              <a:t>Instagram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</a:rPr>
              <a:t> ac mewn grwpiau </a:t>
            </a:r>
            <a:r>
              <a:rPr lang="cy-GB" sz="2400" dirty="0" err="1">
                <a:solidFill>
                  <a:schemeClr val="bg2">
                    <a:lumMod val="25000"/>
                  </a:schemeClr>
                </a:solidFill>
              </a:rPr>
              <a:t>WhatsApp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</a:rPr>
              <a:t>, ac fe wnaeth llawer o ddysgwyr eraill wneud sylwadau cas am hynny. </a:t>
            </a:r>
          </a:p>
          <a:p>
            <a:pPr marL="457200" indent="-457200">
              <a:buFont typeface="+mj-lt"/>
              <a:buAutoNum type="arabicPeriod"/>
            </a:pPr>
            <a:r>
              <a:rPr lang="cy-GB" sz="2400" dirty="0">
                <a:solidFill>
                  <a:schemeClr val="bg2">
                    <a:lumMod val="25000"/>
                  </a:schemeClr>
                </a:solidFill>
              </a:rPr>
              <a:t>Bob tro y bydd Grace yn cerdded i mewn i ystafell, bydd grŵp o blant eraill yn giglan ac yn sibrwd â’i gilydd.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B20A8-7C85-B44F-98B8-BC4282F8902C}"/>
              </a:ext>
            </a:extLst>
          </p:cNvPr>
          <p:cNvGrpSpPr/>
          <p:nvPr/>
        </p:nvGrpSpPr>
        <p:grpSpPr>
          <a:xfrm>
            <a:off x="787399" y="5447976"/>
            <a:ext cx="2703699" cy="844485"/>
            <a:chOff x="1822172" y="3423721"/>
            <a:chExt cx="3770245" cy="117761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3425DB3-A2FA-7F4C-BD41-71E35625A5DC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74C9734-BEF5-874A-84F4-FDC3E7B582CF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71CA7A0-13DB-DD44-A138-286DD6BF67E2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FCFFA86-E1CC-8D47-8597-1D1509EB94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76985D2-7FFE-BA42-88AA-F86A992BC1AB}"/>
              </a:ext>
            </a:extLst>
          </p:cNvPr>
          <p:cNvGrpSpPr/>
          <p:nvPr/>
        </p:nvGrpSpPr>
        <p:grpSpPr>
          <a:xfrm>
            <a:off x="3111636" y="5447976"/>
            <a:ext cx="2703699" cy="844485"/>
            <a:chOff x="1822172" y="3423721"/>
            <a:chExt cx="3770245" cy="117761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4636612-CFCA-CA43-8C59-23D3CC3225A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6432199-DD26-1044-97D3-3322DB713D46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8D9EE20-131A-A847-82D0-221DBDF427EC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8EEA052-975A-1544-8740-C2FDCAAC45E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46B9F87-537C-6C41-B86D-5CDF5A294763}"/>
              </a:ext>
            </a:extLst>
          </p:cNvPr>
          <p:cNvGrpSpPr/>
          <p:nvPr/>
        </p:nvGrpSpPr>
        <p:grpSpPr>
          <a:xfrm>
            <a:off x="5526943" y="5449149"/>
            <a:ext cx="2703699" cy="844485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CA0D874-4E5F-0146-AD54-5055B966DEB2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F29EB73-D1C7-5243-B5DF-3B224FA8C39A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16DDBD7-84C7-D145-A036-78DCFF9DD23E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A76707A-DD21-CB46-9D39-600B8758EFF2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E2C61B63-9E1B-CF45-8C0A-836F1998EE39}"/>
              </a:ext>
            </a:extLst>
          </p:cNvPr>
          <p:cNvSpPr txBox="1">
            <a:spLocks/>
          </p:cNvSpPr>
          <p:nvPr/>
        </p:nvSpPr>
        <p:spPr>
          <a:xfrm>
            <a:off x="1058014" y="5654110"/>
            <a:ext cx="2114492" cy="54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E0E4B13D-2504-B047-970A-18504E5FF2C8}"/>
              </a:ext>
            </a:extLst>
          </p:cNvPr>
          <p:cNvSpPr txBox="1">
            <a:spLocks/>
          </p:cNvSpPr>
          <p:nvPr/>
        </p:nvSpPr>
        <p:spPr>
          <a:xfrm>
            <a:off x="3656847" y="5659208"/>
            <a:ext cx="2114492" cy="54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2000" b="1" dirty="0" err="1"/>
              <a:t>Nid</a:t>
            </a:r>
            <a:r>
              <a:rPr lang="en-GB" sz="2000" b="1" dirty="0"/>
              <a:t> </a:t>
            </a:r>
            <a:r>
              <a:rPr lang="en-GB" sz="2000" b="1" dirty="0" err="1"/>
              <a:t>bwlio</a:t>
            </a:r>
            <a:r>
              <a:rPr lang="en-GB" sz="2000" b="1" dirty="0"/>
              <a:t>?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6C30CA2B-D7CE-6C4E-904D-BE529263EA84}"/>
              </a:ext>
            </a:extLst>
          </p:cNvPr>
          <p:cNvSpPr txBox="1">
            <a:spLocks/>
          </p:cNvSpPr>
          <p:nvPr/>
        </p:nvSpPr>
        <p:spPr>
          <a:xfrm>
            <a:off x="5897574" y="5677674"/>
            <a:ext cx="2114492" cy="54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A09E58-44B8-40F6-9802-E6E0E8441CAB}"/>
              </a:ext>
            </a:extLst>
          </p:cNvPr>
          <p:cNvSpPr/>
          <p:nvPr/>
        </p:nvSpPr>
        <p:spPr>
          <a:xfrm>
            <a:off x="9162545" y="1749463"/>
            <a:ext cx="30658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dirty="0">
                <a:solidFill>
                  <a:srgbClr val="0ABEDC"/>
                </a:solidFill>
                <a:sym typeface="Wingdings 2" panose="05020102010507070707" pitchFamily="18" charset="2"/>
              </a:rPr>
              <a:t></a:t>
            </a:r>
            <a:r>
              <a:rPr lang="cy-GB" sz="2400" b="1" dirty="0">
                <a:solidFill>
                  <a:srgbClr val="0ABEDC"/>
                </a:solidFill>
              </a:rPr>
              <a:t>Dro ar ôl tro </a:t>
            </a:r>
          </a:p>
          <a:p>
            <a:r>
              <a:rPr lang="cy-GB" sz="2400" b="1" dirty="0">
                <a:solidFill>
                  <a:srgbClr val="0ABEDC"/>
                </a:solidFill>
                <a:sym typeface="Wingdings 2" panose="05020102010507070707" pitchFamily="18" charset="2"/>
              </a:rPr>
              <a:t></a:t>
            </a:r>
            <a:r>
              <a:rPr lang="cy-GB" sz="2400" b="1" dirty="0">
                <a:solidFill>
                  <a:srgbClr val="0ABEDC"/>
                </a:solidFill>
              </a:rPr>
              <a:t>Bwriadol </a:t>
            </a:r>
          </a:p>
          <a:p>
            <a:r>
              <a:rPr lang="cy-GB" sz="2400" b="1" dirty="0">
                <a:solidFill>
                  <a:srgbClr val="0ABEDC"/>
                </a:solidFill>
                <a:sym typeface="Wingdings 2" panose="05020102010507070707" pitchFamily="18" charset="2"/>
              </a:rPr>
              <a:t></a:t>
            </a:r>
            <a:r>
              <a:rPr lang="cy-GB" sz="2400" b="1" dirty="0">
                <a:solidFill>
                  <a:srgbClr val="0ABEDC"/>
                </a:solidFill>
              </a:rPr>
              <a:t>Niweidiol </a:t>
            </a:r>
          </a:p>
          <a:p>
            <a:r>
              <a:rPr lang="cy-GB" sz="2400" b="1" dirty="0">
                <a:solidFill>
                  <a:srgbClr val="0ABEDC"/>
                </a:solidFill>
                <a:sym typeface="Wingdings 2" panose="05020102010507070707" pitchFamily="18" charset="2"/>
              </a:rPr>
              <a:t></a:t>
            </a:r>
            <a:r>
              <a:rPr lang="cy-GB" sz="2400" b="1" dirty="0">
                <a:solidFill>
                  <a:srgbClr val="0ABEDC"/>
                </a:solidFill>
              </a:rPr>
              <a:t>Anghydbwysedd grym</a:t>
            </a:r>
          </a:p>
          <a:p>
            <a:r>
              <a:rPr lang="cy-GB" sz="2400" b="1" dirty="0">
                <a:solidFill>
                  <a:srgbClr val="0ABEDC"/>
                </a:solidFill>
                <a:sym typeface="Wingdings 2" panose="05020102010507070707" pitchFamily="18" charset="2"/>
              </a:rPr>
              <a:t></a:t>
            </a:r>
            <a:r>
              <a:rPr lang="cy-GB" sz="2400" b="1" dirty="0">
                <a:solidFill>
                  <a:srgbClr val="0ABEDC"/>
                </a:solidFill>
              </a:rPr>
              <a:t>Gall fod yn gorfforol, yn eiriol neu’n seicolegol. </a:t>
            </a:r>
          </a:p>
          <a:p>
            <a:r>
              <a:rPr lang="cy-GB" sz="2400" b="1" dirty="0">
                <a:solidFill>
                  <a:srgbClr val="0ABEDC"/>
                </a:solidFill>
                <a:sym typeface="Wingdings 2" panose="05020102010507070707" pitchFamily="18" charset="2"/>
              </a:rPr>
              <a:t></a:t>
            </a:r>
            <a:r>
              <a:rPr lang="cy-GB" sz="2400" b="1" dirty="0">
                <a:solidFill>
                  <a:srgbClr val="0ABEDC"/>
                </a:solidFill>
              </a:rPr>
              <a:t>Gall ddigwydd wyneb yn wyneb neu ar-lein.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F64BDE-232A-477B-B287-23CC3C1FDC94}"/>
              </a:ext>
            </a:extLst>
          </p:cNvPr>
          <p:cNvSpPr/>
          <p:nvPr/>
        </p:nvSpPr>
        <p:spPr>
          <a:xfrm>
            <a:off x="1497365" y="5687253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</a:rPr>
              <a:t>Bwlio</a:t>
            </a:r>
            <a:r>
              <a:rPr lang="en-GB" sz="20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08CDE1-F7AC-4609-A6FA-C1297D60EF39}"/>
              </a:ext>
            </a:extLst>
          </p:cNvPr>
          <p:cNvSpPr/>
          <p:nvPr/>
        </p:nvSpPr>
        <p:spPr>
          <a:xfrm>
            <a:off x="6010875" y="5578923"/>
            <a:ext cx="2245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Angen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rhagor</a:t>
            </a:r>
            <a:r>
              <a:rPr lang="en-GB" b="1" dirty="0">
                <a:solidFill>
                  <a:schemeClr val="bg1"/>
                </a:solidFill>
              </a:rPr>
              <a:t> o </a:t>
            </a:r>
            <a:r>
              <a:rPr lang="en-GB" b="1" dirty="0" err="1">
                <a:solidFill>
                  <a:schemeClr val="bg1"/>
                </a:solidFill>
              </a:rPr>
              <a:t>wybodaeth</a:t>
            </a:r>
            <a:r>
              <a:rPr lang="en-GB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4304E51-A65A-4AD7-9D17-BDE50D03E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b="1" dirty="0">
                <a:solidFill>
                  <a:schemeClr val="bg1"/>
                </a:solidFill>
              </a:rPr>
              <a:t>Y dehongliad traddodiadol 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05DEAE3-FB76-EC49-8057-52BC7BB855C9}"/>
              </a:ext>
            </a:extLst>
          </p:cNvPr>
          <p:cNvSpPr/>
          <p:nvPr/>
        </p:nvSpPr>
        <p:spPr>
          <a:xfrm>
            <a:off x="5526429" y="2188526"/>
            <a:ext cx="3598863" cy="3673475"/>
          </a:xfrm>
          <a:prstGeom prst="ellipse">
            <a:avLst/>
          </a:prstGeom>
          <a:solidFill>
            <a:srgbClr val="0ABEDC">
              <a:alpha val="6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B0C9D5-C7A1-8B4A-A0BF-8EC3AB138E08}"/>
              </a:ext>
            </a:extLst>
          </p:cNvPr>
          <p:cNvSpPr/>
          <p:nvPr/>
        </p:nvSpPr>
        <p:spPr>
          <a:xfrm>
            <a:off x="2434540" y="2187681"/>
            <a:ext cx="3598863" cy="3671888"/>
          </a:xfrm>
          <a:prstGeom prst="ellipse">
            <a:avLst/>
          </a:prstGeom>
          <a:solidFill>
            <a:srgbClr val="8255DC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id="{4D6ECD07-0D28-B847-8330-532E4FBAEED6}"/>
              </a:ext>
            </a:extLst>
          </p:cNvPr>
          <p:cNvGrpSpPr>
            <a:grpSpLocks/>
          </p:cNvGrpSpPr>
          <p:nvPr/>
        </p:nvGrpSpPr>
        <p:grpSpPr bwMode="auto">
          <a:xfrm>
            <a:off x="1351722" y="1615801"/>
            <a:ext cx="3179193" cy="1399823"/>
            <a:chOff x="3715706" y="1484185"/>
            <a:chExt cx="1882149" cy="1400946"/>
          </a:xfrm>
        </p:grpSpPr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7A41913D-C495-6E4E-9C09-82335A8C5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5706" y="1484185"/>
              <a:ext cx="1882149" cy="46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634F31-9DCE-0546-9613-06CB2817A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56757" y="2054088"/>
              <a:ext cx="421213" cy="831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8">
            <a:extLst>
              <a:ext uri="{FF2B5EF4-FFF2-40B4-BE49-F238E27FC236}">
                <a16:creationId xmlns:a16="http://schemas.microsoft.com/office/drawing/2014/main" id="{155D9276-CF32-E74D-9688-24CE20934CB2}"/>
              </a:ext>
            </a:extLst>
          </p:cNvPr>
          <p:cNvGrpSpPr>
            <a:grpSpLocks/>
          </p:cNvGrpSpPr>
          <p:nvPr/>
        </p:nvGrpSpPr>
        <p:grpSpPr bwMode="auto">
          <a:xfrm>
            <a:off x="4500000" y="1188762"/>
            <a:ext cx="2532062" cy="2514220"/>
            <a:chOff x="5482165" y="1090668"/>
            <a:chExt cx="2532185" cy="2206200"/>
          </a:xfrm>
        </p:grpSpPr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31D8C68B-CEF7-C447-B175-054A82769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2165" y="1090668"/>
              <a:ext cx="2532185" cy="40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GB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11E74F-02F8-5E4C-A4F2-B18E7C6149BC}"/>
                </a:ext>
              </a:extLst>
            </p:cNvPr>
            <p:cNvCxnSpPr>
              <a:cxnSpLocks/>
            </p:cNvCxnSpPr>
            <p:nvPr/>
          </p:nvCxnSpPr>
          <p:spPr>
            <a:xfrm>
              <a:off x="6742226" y="1840444"/>
              <a:ext cx="0" cy="145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2BAF3070-877B-154B-8A28-DD1A79C4CE16}"/>
              </a:ext>
            </a:extLst>
          </p:cNvPr>
          <p:cNvGrpSpPr>
            <a:grpSpLocks/>
          </p:cNvGrpSpPr>
          <p:nvPr/>
        </p:nvGrpSpPr>
        <p:grpSpPr bwMode="auto">
          <a:xfrm>
            <a:off x="8598252" y="1598629"/>
            <a:ext cx="2944392" cy="11714860"/>
            <a:chOff x="8986700" y="1680966"/>
            <a:chExt cx="2353305" cy="10253005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BF5B5EF6-F52E-D24C-BEBA-ED26C8E4A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6408" y="1680966"/>
              <a:ext cx="2323597" cy="40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y-GB" sz="2400" dirty="0">
                  <a:latin typeface="+mn-lt"/>
                </a:rPr>
                <a:t>A datrys hynny </a:t>
              </a:r>
              <a:endParaRPr lang="en-GB" sz="2400" dirty="0">
                <a:latin typeface="+mn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F2FBA9-8781-034A-B625-C93579B77DB9}"/>
                </a:ext>
              </a:extLst>
            </p:cNvPr>
            <p:cNvCxnSpPr>
              <a:cxnSpLocks/>
              <a:endCxn id="19" idx="7"/>
            </p:cNvCxnSpPr>
            <p:nvPr/>
          </p:nvCxnSpPr>
          <p:spPr>
            <a:xfrm flipH="1">
              <a:off x="8986700" y="11336698"/>
              <a:ext cx="320779" cy="597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A743A14-8540-CC42-B73A-2277E61F5A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3198583" y="3015625"/>
            <a:ext cx="2023132" cy="2016000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A43B66-F46D-E04B-8A5F-4C4D027379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6312564" y="3015625"/>
            <a:ext cx="2061415" cy="2052000"/>
          </a:xfrm>
          <a:prstGeom prst="ellipse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B1FB46-A45B-5E4B-8DE4-C1B1D1EFF523}"/>
              </a:ext>
            </a:extLst>
          </p:cNvPr>
          <p:cNvCxnSpPr>
            <a:cxnSpLocks/>
          </p:cNvCxnSpPr>
          <p:nvPr/>
        </p:nvCxnSpPr>
        <p:spPr>
          <a:xfrm flipH="1">
            <a:off x="8373979" y="2043219"/>
            <a:ext cx="674836" cy="99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FD2DD98-0747-694C-93EE-43E755B69137}"/>
              </a:ext>
            </a:extLst>
          </p:cNvPr>
          <p:cNvSpPr txBox="1"/>
          <p:nvPr/>
        </p:nvSpPr>
        <p:spPr>
          <a:xfrm>
            <a:off x="3065314" y="5968549"/>
            <a:ext cx="286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255DC"/>
                </a:solidFill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Dioddefydd</a:t>
            </a:r>
            <a:r>
              <a:rPr lang="en-US" sz="2400" b="1" dirty="0">
                <a:solidFill>
                  <a:srgbClr val="8255DC"/>
                </a:solidFill>
                <a:cs typeface="Arial" panose="020B0604020202020204" pitchFamily="34" charset="0"/>
              </a:rPr>
              <a:t>”</a:t>
            </a:r>
            <a:endParaRPr lang="en-GB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4596D0-37E1-B444-B07F-6B01A8020E0D}"/>
              </a:ext>
            </a:extLst>
          </p:cNvPr>
          <p:cNvSpPr txBox="1"/>
          <p:nvPr/>
        </p:nvSpPr>
        <p:spPr>
          <a:xfrm>
            <a:off x="6798052" y="595983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dirty="0">
                <a:solidFill>
                  <a:srgbClr val="0ABEDC"/>
                </a:solidFill>
              </a:rPr>
              <a:t>“Bwli”</a:t>
            </a:r>
            <a:endParaRPr lang="en-GB" sz="24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01021C-3309-44AD-8926-405B1DBE295B}"/>
              </a:ext>
            </a:extLst>
          </p:cNvPr>
          <p:cNvSpPr/>
          <p:nvPr/>
        </p:nvSpPr>
        <p:spPr>
          <a:xfrm>
            <a:off x="1730670" y="1552463"/>
            <a:ext cx="1540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Canfod</a:t>
            </a:r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D79130-A6DF-4505-94D5-8DB8FADC6354}"/>
              </a:ext>
            </a:extLst>
          </p:cNvPr>
          <p:cNvSpPr/>
          <p:nvPr/>
        </p:nvSpPr>
        <p:spPr>
          <a:xfrm>
            <a:off x="4336716" y="1518799"/>
            <a:ext cx="318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Beth </a:t>
            </a:r>
            <a:r>
              <a:rPr lang="en-GB" sz="2400" dirty="0" err="1"/>
              <a:t>ddigwyddodd</a:t>
            </a:r>
            <a:r>
              <a:rPr lang="en-GB" sz="2400" dirty="0"/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6FD0FAC-D891-4E48-A0E8-B387B5D3B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423" y="3381017"/>
            <a:ext cx="3199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Yr Arweinydd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070" y="3904622"/>
            <a:ext cx="1708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‘Y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Targed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2629168"/>
            <a:ext cx="35472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‘</a:t>
            </a:r>
            <a:r>
              <a:rPr lang="en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Yr</a:t>
            </a:r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Arweinydd</a:t>
            </a:r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 ’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cychwyn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ac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arwain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y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bwlio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ond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nid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‘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gwneud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’ y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bwlio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bob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tro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2400" b="1" dirty="0">
                <a:solidFill>
                  <a:srgbClr val="8255DC"/>
                </a:solidFill>
              </a:rPr>
              <a:t>Y Targed </a:t>
            </a:r>
            <a:r>
              <a:rPr lang="cy-GB" sz="2400" dirty="0"/>
              <a:t>- </a:t>
            </a:r>
            <a:r>
              <a:rPr lang="es-ES" sz="2400" dirty="0"/>
              <a:t>Y </a:t>
            </a:r>
            <a:r>
              <a:rPr lang="es-ES" sz="2400" dirty="0" err="1"/>
              <a:t>sawl</a:t>
            </a:r>
            <a:r>
              <a:rPr lang="es-ES" sz="2400" dirty="0"/>
              <a:t> </a:t>
            </a:r>
            <a:r>
              <a:rPr lang="es-ES" sz="2400" dirty="0" err="1"/>
              <a:t>sy’n</a:t>
            </a:r>
            <a:r>
              <a:rPr lang="es-ES" sz="2400" dirty="0"/>
              <a:t> </a:t>
            </a:r>
            <a:r>
              <a:rPr lang="es-ES" sz="2400" dirty="0" err="1"/>
              <a:t>cael</a:t>
            </a:r>
            <a:r>
              <a:rPr lang="es-ES" sz="2400" dirty="0"/>
              <a:t> </a:t>
            </a:r>
            <a:r>
              <a:rPr lang="es-ES" sz="2400" dirty="0" err="1"/>
              <a:t>ei</a:t>
            </a:r>
            <a:r>
              <a:rPr lang="es-ES" sz="2400" dirty="0"/>
              <a:t> </a:t>
            </a:r>
            <a:r>
              <a:rPr lang="es-ES" sz="2400" dirty="0" err="1"/>
              <a:t>fwlio</a:t>
            </a:r>
            <a:r>
              <a:rPr lang="es-ES" sz="2400" dirty="0"/>
              <a:t>.</a:t>
            </a:r>
            <a:endParaRPr lang="en-GB" sz="2400" dirty="0"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BF07C1-3855-4231-B7C8-B19254B1E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fel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ymddygiad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Yr Arweinydd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94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Atgyfnerthwr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271" y="3902030"/>
            <a:ext cx="15022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Y Targed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6236" y="3101811"/>
            <a:ext cx="4255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Atgyfnerthwr</a:t>
            </a:r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/</a:t>
            </a:r>
            <a:r>
              <a:rPr lang="en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Atgyfnerthwyr</a:t>
            </a:r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- </a:t>
            </a:r>
            <a:r>
              <a:rPr lang="cy-GB" sz="2400" dirty="0"/>
              <a:t>Yn cynorthwyo â’r bwlio; efallai’n chwerthin neu’n annog pobl eraill i ddal ati â’r hyn sy’n digwydd</a:t>
            </a:r>
            <a:endParaRPr lang="en-GB" sz="24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3543E5-A6C1-4FA4-9DDD-4ECBB5F8D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7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976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Yr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Arweinydd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405" y="3884012"/>
            <a:ext cx="2128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Atgyfnerthwr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46" y="3934755"/>
            <a:ext cx="1616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Y Targed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874" y="5610527"/>
            <a:ext cx="23210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Cynorthwywr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0" y="4407095"/>
            <a:ext cx="4368305" cy="160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dirty="0">
                <a:solidFill>
                  <a:srgbClr val="8255DC"/>
                </a:solidFill>
              </a:rPr>
              <a:t>Cynorthwywr/Cynorthwywyr </a:t>
            </a:r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 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Yn cyfrannu’n uniongyrchol at ‘wneud’ y bwlio.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137454E-5C1F-46D6-86F4-7A453164CF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9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178425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375" y="3411150"/>
            <a:ext cx="2123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Yr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Arweinydd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2370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Atgyfnerthwr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569" y="3919452"/>
            <a:ext cx="1804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‘Y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Targed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548" y="5610527"/>
            <a:ext cx="2027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Cynorthwywr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702" y="5603748"/>
            <a:ext cx="213286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195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195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Amddiffynnwr</a:t>
            </a:r>
            <a:r>
              <a:rPr lang="en-GB" altLang="en-US" sz="195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-45748" y="1887656"/>
            <a:ext cx="44481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Amddiffynnwr/Amddiffynwyr 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Yn achub cam rhywun sy’n cael ei fwlio. Yn gwybod fod bwlio yn ddrwg ac yn teimlo’n ddigon hyderus i wneud rhywbeth am hynny. Gallai hynny olygu siarad          ag oedolyn yn yr ysgol.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1FB605-0F43-486B-A013-74A1828CD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153735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9203E7F-EDAC-754B-9314-7D6FB61A1971}"/>
              </a:ext>
            </a:extLst>
          </p:cNvPr>
          <p:cNvSpPr/>
          <p:nvPr/>
        </p:nvSpPr>
        <p:spPr>
          <a:xfrm>
            <a:off x="2305892" y="3022678"/>
            <a:ext cx="1658905" cy="1658905"/>
          </a:xfrm>
          <a:prstGeom prst="ellipse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3B677-C085-1449-8C6D-F0A1940A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625" y="4729191"/>
            <a:ext cx="2629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Allanwr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22651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Yr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Arweinydd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2330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Atgyfnerthwr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142" y="3869304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‘Y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Targed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295" y="5610527"/>
            <a:ext cx="1930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19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Cynorthwywr</a:t>
            </a:r>
            <a:r>
              <a:rPr lang="en-GB" altLang="en-US" sz="19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194" y="5567491"/>
            <a:ext cx="2130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Amddiffynnwr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CAA6FF0-0D73-104B-8787-AADE1F4494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3120" r="11004" b="6077"/>
          <a:stretch/>
        </p:blipFill>
        <p:spPr>
          <a:xfrm>
            <a:off x="2485882" y="3202668"/>
            <a:ext cx="1309723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213360" y="5129301"/>
            <a:ext cx="4380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‘</a:t>
            </a:r>
            <a:r>
              <a:rPr lang="cy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Allanwr</a:t>
            </a:r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/</a:t>
            </a:r>
            <a:r>
              <a:rPr lang="cy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Allanwyr</a:t>
            </a:r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’</a:t>
            </a:r>
          </a:p>
          <a:p>
            <a:r>
              <a:rPr lang="cy-GB" sz="2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Yn anwybyddu unrhyw fwlio; ddim yn dymuno bod yn rhan o hynny.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1F3D7A-45BE-4D66-9A6F-17EC87D13A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2265" y="679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7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844</Words>
  <Application>Microsoft Office PowerPoint</Application>
  <PresentationFormat>Widescreen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2</vt:lpstr>
      <vt:lpstr>Office Theme</vt:lpstr>
      <vt:lpstr>Wythnos Gwrth-fwlio 2020 PPT Gwers (Uwchradd) </vt:lpstr>
      <vt:lpstr>Ai bwlio yw hyn?</vt:lpstr>
      <vt:lpstr>Ai bwlio yw hyn?</vt:lpstr>
      <vt:lpstr>Y dehongliad traddodiadol </vt:lpstr>
      <vt:lpstr>Bwlio fel ymddygiad grŵp</vt:lpstr>
      <vt:lpstr>Bwlio fel ymddygiad grŵp</vt:lpstr>
      <vt:lpstr>Bwlio fel ymddygiad grŵp</vt:lpstr>
      <vt:lpstr>Bwlio fel ymddygiad grŵp</vt:lpstr>
      <vt:lpstr>Bwlio fel ymddygiad grŵp</vt:lpstr>
      <vt:lpstr>Bwlio fel ymddygiad grŵp</vt:lpstr>
      <vt:lpstr>Ffilm Swyddogol </vt:lpstr>
      <vt:lpstr>Diolch am wylio 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Liffy Mcdonnell Bond</cp:lastModifiedBy>
  <cp:revision>47</cp:revision>
  <dcterms:created xsi:type="dcterms:W3CDTF">2020-09-01T18:15:57Z</dcterms:created>
  <dcterms:modified xsi:type="dcterms:W3CDTF">2020-11-09T15:17:19Z</dcterms:modified>
</cp:coreProperties>
</file>