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4" r:id="rId1"/>
  </p:sldMasterIdLst>
  <p:notesMasterIdLst>
    <p:notesMasterId r:id="rId21"/>
  </p:notesMasterIdLst>
  <p:handoutMasterIdLst>
    <p:handoutMasterId r:id="rId22"/>
  </p:handoutMasterIdLst>
  <p:sldIdLst>
    <p:sldId id="564" r:id="rId2"/>
    <p:sldId id="393" r:id="rId3"/>
    <p:sldId id="652" r:id="rId4"/>
    <p:sldId id="647" r:id="rId5"/>
    <p:sldId id="654" r:id="rId6"/>
    <p:sldId id="655" r:id="rId7"/>
    <p:sldId id="646" r:id="rId8"/>
    <p:sldId id="656" r:id="rId9"/>
    <p:sldId id="657" r:id="rId10"/>
    <p:sldId id="659" r:id="rId11"/>
    <p:sldId id="660" r:id="rId12"/>
    <p:sldId id="582" r:id="rId13"/>
    <p:sldId id="661" r:id="rId14"/>
    <p:sldId id="662" r:id="rId15"/>
    <p:sldId id="663" r:id="rId16"/>
    <p:sldId id="670" r:id="rId17"/>
    <p:sldId id="665" r:id="rId18"/>
    <p:sldId id="664" r:id="rId19"/>
    <p:sldId id="622" r:id="rId20"/>
  </p:sldIdLst>
  <p:sldSz cx="12192000" cy="6858000"/>
  <p:notesSz cx="6797675" cy="9928225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6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3" orient="horz" pos="709" userDrawn="1">
          <p15:clr>
            <a:srgbClr val="A4A3A4"/>
          </p15:clr>
        </p15:guide>
        <p15:guide id="4" pos="438" userDrawn="1">
          <p15:clr>
            <a:srgbClr val="A4A3A4"/>
          </p15:clr>
        </p15:guide>
        <p15:guide id="5" pos="3024" userDrawn="1">
          <p15:clr>
            <a:srgbClr val="A4A3A4"/>
          </p15:clr>
        </p15:guide>
        <p15:guide id="6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beer" initials="mb" lastIdx="14" clrIdx="0">
    <p:extLst>
      <p:ext uri="{19B8F6BF-5375-455C-9EA6-DF929625EA0E}">
        <p15:presenceInfo xmlns:p15="http://schemas.microsoft.com/office/powerpoint/2012/main" userId="69767650f15fed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7FAB"/>
    <a:srgbClr val="3E3B7E"/>
    <a:srgbClr val="1A0000"/>
    <a:srgbClr val="019CDF"/>
    <a:srgbClr val="C5C4E5"/>
    <a:srgbClr val="1F3B73"/>
    <a:srgbClr val="494973"/>
    <a:srgbClr val="F1FADC"/>
    <a:srgbClr val="097EC1"/>
    <a:srgbClr val="706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41" autoAdjust="0"/>
    <p:restoredTop sz="69655" autoAdjust="0"/>
  </p:normalViewPr>
  <p:slideViewPr>
    <p:cSldViewPr>
      <p:cViewPr varScale="1">
        <p:scale>
          <a:sx n="63" d="100"/>
          <a:sy n="63" d="100"/>
        </p:scale>
        <p:origin x="1032" y="72"/>
      </p:cViewPr>
      <p:guideLst>
        <p:guide orient="horz" pos="2886"/>
        <p:guide pos="7242"/>
        <p:guide orient="horz" pos="709"/>
        <p:guide pos="438"/>
        <p:guide pos="3024"/>
        <p:guide orient="horz" pos="1117"/>
      </p:guideLst>
    </p:cSldViewPr>
  </p:slideViewPr>
  <p:outlineViewPr>
    <p:cViewPr>
      <p:scale>
        <a:sx n="33" d="100"/>
        <a:sy n="33" d="100"/>
      </p:scale>
      <p:origin x="0" y="-931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11286"/>
    </p:cViewPr>
  </p:sorterViewPr>
  <p:notesViewPr>
    <p:cSldViewPr>
      <p:cViewPr>
        <p:scale>
          <a:sx n="50" d="100"/>
          <a:sy n="50" d="100"/>
        </p:scale>
        <p:origin x="3600" y="432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84A251-E525-4EE2-8F0E-41640F244551}" type="doc">
      <dgm:prSet loTypeId="urn:microsoft.com/office/officeart/2005/8/layout/hChevron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40C158F-C18C-474D-8DE9-97940C5290C0}">
      <dgm:prSet phldrT="[Text]" custT="1"/>
      <dgm:spPr>
        <a:solidFill>
          <a:schemeClr val="accent1"/>
        </a:solidFill>
      </dgm:spPr>
      <dgm:t>
        <a:bodyPr/>
        <a:lstStyle/>
        <a:p>
          <a:pPr marL="274320" algn="l"/>
          <a:r>
            <a:rPr lang="en-GB" altLang="en-US" sz="2400" b="1">
              <a:latin typeface="+mn-lt"/>
              <a:cs typeface="Arial" panose="020B0604020202020204" pitchFamily="34" charset="0"/>
            </a:rPr>
            <a:t>Repetitive </a:t>
          </a:r>
          <a:endParaRPr lang="en-GB" sz="2400" b="1" dirty="0">
            <a:latin typeface="+mn-lt"/>
          </a:endParaRPr>
        </a:p>
      </dgm:t>
    </dgm:pt>
    <dgm:pt modelId="{117604EC-11D5-4FC2-9599-724C2D0EECD6}" type="parTrans" cxnId="{C280A17C-7D1E-4D33-BBA8-21E968B7C859}">
      <dgm:prSet/>
      <dgm:spPr/>
      <dgm:t>
        <a:bodyPr/>
        <a:lstStyle/>
        <a:p>
          <a:pPr marL="274320" algn="l"/>
          <a:endParaRPr lang="en-GB" sz="2400" b="1">
            <a:solidFill>
              <a:schemeClr val="bg1"/>
            </a:solidFill>
            <a:latin typeface="+mn-lt"/>
          </a:endParaRPr>
        </a:p>
      </dgm:t>
    </dgm:pt>
    <dgm:pt modelId="{B3123DA1-94DE-49CB-95D7-B282B4FB12C3}" type="sibTrans" cxnId="{C280A17C-7D1E-4D33-BBA8-21E968B7C859}">
      <dgm:prSet/>
      <dgm:spPr/>
      <dgm:t>
        <a:bodyPr/>
        <a:lstStyle/>
        <a:p>
          <a:pPr marL="274320" algn="l"/>
          <a:endParaRPr lang="en-GB" sz="2400" b="1">
            <a:solidFill>
              <a:schemeClr val="bg1"/>
            </a:solidFill>
            <a:latin typeface="+mn-lt"/>
          </a:endParaRPr>
        </a:p>
      </dgm:t>
    </dgm:pt>
    <dgm:pt modelId="{A822E49C-FC4F-40BA-8727-509B1893F7B6}">
      <dgm:prSet phldrT="[Text]" custT="1"/>
      <dgm:spPr>
        <a:solidFill>
          <a:srgbClr val="E00D62"/>
        </a:solidFill>
      </dgm:spPr>
      <dgm:t>
        <a:bodyPr/>
        <a:lstStyle/>
        <a:p>
          <a:pPr marL="274320" algn="l"/>
          <a:r>
            <a:rPr lang="en-GB" altLang="en-US" sz="2400" b="1">
              <a:latin typeface="+mn-lt"/>
              <a:cs typeface="Arial" panose="020B0604020202020204" pitchFamily="34" charset="0"/>
            </a:rPr>
            <a:t>Hurtful </a:t>
          </a:r>
          <a:endParaRPr lang="en-GB" sz="2400" b="1" dirty="0">
            <a:latin typeface="+mn-lt"/>
          </a:endParaRPr>
        </a:p>
      </dgm:t>
    </dgm:pt>
    <dgm:pt modelId="{437C50F3-259D-48BF-B935-880758857BB1}" type="parTrans" cxnId="{02C1A697-64B9-4E56-88C2-B5C04FAC715A}">
      <dgm:prSet/>
      <dgm:spPr/>
      <dgm:t>
        <a:bodyPr/>
        <a:lstStyle/>
        <a:p>
          <a:pPr marL="274320" algn="l"/>
          <a:endParaRPr lang="en-GB" sz="2400" b="1">
            <a:solidFill>
              <a:schemeClr val="bg1"/>
            </a:solidFill>
            <a:latin typeface="+mn-lt"/>
          </a:endParaRPr>
        </a:p>
      </dgm:t>
    </dgm:pt>
    <dgm:pt modelId="{AA6C212B-61E8-4180-90B7-9EC47EECE317}" type="sibTrans" cxnId="{02C1A697-64B9-4E56-88C2-B5C04FAC715A}">
      <dgm:prSet/>
      <dgm:spPr/>
      <dgm:t>
        <a:bodyPr/>
        <a:lstStyle/>
        <a:p>
          <a:pPr marL="274320" algn="l"/>
          <a:endParaRPr lang="en-GB" sz="2400" b="1">
            <a:solidFill>
              <a:schemeClr val="bg1"/>
            </a:solidFill>
            <a:latin typeface="+mn-lt"/>
          </a:endParaRPr>
        </a:p>
      </dgm:t>
    </dgm:pt>
    <dgm:pt modelId="{5CCC30E3-5825-4665-93A2-6C54F2A2D2B9}">
      <dgm:prSet custT="1"/>
      <dgm:spPr>
        <a:solidFill>
          <a:srgbClr val="B8E851"/>
        </a:solidFill>
      </dgm:spPr>
      <dgm:t>
        <a:bodyPr/>
        <a:lstStyle/>
        <a:p>
          <a:r>
            <a:rPr lang="en-GB" altLang="en-US" sz="2400" b="1">
              <a:latin typeface="+mn-lt"/>
              <a:cs typeface="Arial" panose="020B0604020202020204" pitchFamily="34" charset="0"/>
            </a:rPr>
            <a:t>Intentional </a:t>
          </a:r>
          <a:endParaRPr lang="en-US" sz="2400" b="1" dirty="0">
            <a:latin typeface="+mn-lt"/>
          </a:endParaRPr>
        </a:p>
      </dgm:t>
    </dgm:pt>
    <dgm:pt modelId="{E2F953EF-327F-4E1D-884A-9965248D4656}" type="parTrans" cxnId="{DE3DE2AC-51A4-4699-97EA-BA0E5F5791B4}">
      <dgm:prSet/>
      <dgm:spPr/>
      <dgm:t>
        <a:bodyPr/>
        <a:lstStyle/>
        <a:p>
          <a:endParaRPr lang="en-US" sz="2400" b="1">
            <a:solidFill>
              <a:schemeClr val="bg1"/>
            </a:solidFill>
            <a:latin typeface="+mn-lt"/>
          </a:endParaRPr>
        </a:p>
      </dgm:t>
    </dgm:pt>
    <dgm:pt modelId="{76F4FA4D-8232-4090-A9A2-D7EF4C9A30A1}" type="sibTrans" cxnId="{DE3DE2AC-51A4-4699-97EA-BA0E5F5791B4}">
      <dgm:prSet/>
      <dgm:spPr/>
      <dgm:t>
        <a:bodyPr/>
        <a:lstStyle/>
        <a:p>
          <a:endParaRPr lang="en-US" sz="2400" b="1">
            <a:solidFill>
              <a:schemeClr val="bg1"/>
            </a:solidFill>
            <a:latin typeface="+mn-lt"/>
          </a:endParaRPr>
        </a:p>
      </dgm:t>
    </dgm:pt>
    <dgm:pt modelId="{611B0A13-AAC3-4528-833F-F4A34FCE8087}">
      <dgm:prSet custT="1"/>
      <dgm:spPr/>
      <dgm:t>
        <a:bodyPr/>
        <a:lstStyle/>
        <a:p>
          <a:r>
            <a:rPr lang="en-GB" altLang="en-US" sz="2400" b="1">
              <a:latin typeface="+mn-lt"/>
              <a:cs typeface="Arial" panose="020B0604020202020204" pitchFamily="34" charset="0"/>
            </a:rPr>
            <a:t>Power imbalance </a:t>
          </a:r>
          <a:endParaRPr lang="en-US" sz="2400" b="1" dirty="0">
            <a:latin typeface="+mn-lt"/>
          </a:endParaRPr>
        </a:p>
      </dgm:t>
    </dgm:pt>
    <dgm:pt modelId="{C7F1CA17-B52D-4920-95F3-549B7F421645}" type="parTrans" cxnId="{E5687B3F-1311-4539-BC33-19D9C6EAC30C}">
      <dgm:prSet/>
      <dgm:spPr/>
      <dgm:t>
        <a:bodyPr/>
        <a:lstStyle/>
        <a:p>
          <a:endParaRPr lang="en-US" sz="2400" b="1">
            <a:solidFill>
              <a:schemeClr val="bg1"/>
            </a:solidFill>
            <a:latin typeface="+mn-lt"/>
          </a:endParaRPr>
        </a:p>
      </dgm:t>
    </dgm:pt>
    <dgm:pt modelId="{53319CDD-8872-4368-BCB9-16641A3B16BE}" type="sibTrans" cxnId="{E5687B3F-1311-4539-BC33-19D9C6EAC30C}">
      <dgm:prSet/>
      <dgm:spPr/>
      <dgm:t>
        <a:bodyPr/>
        <a:lstStyle/>
        <a:p>
          <a:endParaRPr lang="en-US" sz="2400" b="1">
            <a:solidFill>
              <a:schemeClr val="bg1"/>
            </a:solidFill>
            <a:latin typeface="+mn-lt"/>
          </a:endParaRPr>
        </a:p>
      </dgm:t>
    </dgm:pt>
    <dgm:pt modelId="{36926C53-B3B7-4E0E-A36B-8C94B7C8C32B}" type="pres">
      <dgm:prSet presAssocID="{3D84A251-E525-4EE2-8F0E-41640F2445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6D9B12-FB76-471C-8E21-A0A155E8528A}" type="pres">
      <dgm:prSet presAssocID="{040C158F-C18C-474D-8DE9-97940C5290C0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08710-D92F-4305-93D5-38FE444B28BC}" type="pres">
      <dgm:prSet presAssocID="{B3123DA1-94DE-49CB-95D7-B282B4FB12C3}" presName="parSpace" presStyleCnt="0"/>
      <dgm:spPr/>
    </dgm:pt>
    <dgm:pt modelId="{9DEF6000-D249-423E-AC9B-79083147299E}" type="pres">
      <dgm:prSet presAssocID="{A822E49C-FC4F-40BA-8727-509B1893F7B6}" presName="parTxOnly" presStyleLbl="node1" presStyleIdx="1" presStyleCnt="4" custLinFactNeighborY="-7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A133B-DD2F-45A7-860C-93932FADFF3B}" type="pres">
      <dgm:prSet presAssocID="{AA6C212B-61E8-4180-90B7-9EC47EECE317}" presName="parSpace" presStyleCnt="0"/>
      <dgm:spPr/>
    </dgm:pt>
    <dgm:pt modelId="{D79C0D2F-B0E8-4FF3-9DB8-50E218BA1D60}" type="pres">
      <dgm:prSet presAssocID="{5CCC30E3-5825-4665-93A2-6C54F2A2D2B9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DDDC9-622D-4803-AE2F-7F8ACCF0D41F}" type="pres">
      <dgm:prSet presAssocID="{76F4FA4D-8232-4090-A9A2-D7EF4C9A30A1}" presName="parSpace" presStyleCnt="0"/>
      <dgm:spPr/>
    </dgm:pt>
    <dgm:pt modelId="{199A920D-27A0-4333-8F36-07C56C9500D4}" type="pres">
      <dgm:prSet presAssocID="{611B0A13-AAC3-4528-833F-F4A34FCE8087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B8D4FD-21AF-7546-B22C-3660D13029E0}" type="presOf" srcId="{5CCC30E3-5825-4665-93A2-6C54F2A2D2B9}" destId="{D79C0D2F-B0E8-4FF3-9DB8-50E218BA1D60}" srcOrd="0" destOrd="0" presId="urn:microsoft.com/office/officeart/2005/8/layout/hChevron3"/>
    <dgm:cxn modelId="{F6435440-0E9A-8740-84E2-C6817DD178AC}" type="presOf" srcId="{040C158F-C18C-474D-8DE9-97940C5290C0}" destId="{346D9B12-FB76-471C-8E21-A0A155E8528A}" srcOrd="0" destOrd="0" presId="urn:microsoft.com/office/officeart/2005/8/layout/hChevron3"/>
    <dgm:cxn modelId="{44BEE05B-872B-4B4A-91EC-A6EB5765CF25}" type="presOf" srcId="{3D84A251-E525-4EE2-8F0E-41640F244551}" destId="{36926C53-B3B7-4E0E-A36B-8C94B7C8C32B}" srcOrd="0" destOrd="0" presId="urn:microsoft.com/office/officeart/2005/8/layout/hChevron3"/>
    <dgm:cxn modelId="{02C1A697-64B9-4E56-88C2-B5C04FAC715A}" srcId="{3D84A251-E525-4EE2-8F0E-41640F244551}" destId="{A822E49C-FC4F-40BA-8727-509B1893F7B6}" srcOrd="1" destOrd="0" parTransId="{437C50F3-259D-48BF-B935-880758857BB1}" sibTransId="{AA6C212B-61E8-4180-90B7-9EC47EECE317}"/>
    <dgm:cxn modelId="{36851F00-C4D3-1A49-9F82-888FD5679DC3}" type="presOf" srcId="{611B0A13-AAC3-4528-833F-F4A34FCE8087}" destId="{199A920D-27A0-4333-8F36-07C56C9500D4}" srcOrd="0" destOrd="0" presId="urn:microsoft.com/office/officeart/2005/8/layout/hChevron3"/>
    <dgm:cxn modelId="{E5687B3F-1311-4539-BC33-19D9C6EAC30C}" srcId="{3D84A251-E525-4EE2-8F0E-41640F244551}" destId="{611B0A13-AAC3-4528-833F-F4A34FCE8087}" srcOrd="3" destOrd="0" parTransId="{C7F1CA17-B52D-4920-95F3-549B7F421645}" sibTransId="{53319CDD-8872-4368-BCB9-16641A3B16BE}"/>
    <dgm:cxn modelId="{C280A17C-7D1E-4D33-BBA8-21E968B7C859}" srcId="{3D84A251-E525-4EE2-8F0E-41640F244551}" destId="{040C158F-C18C-474D-8DE9-97940C5290C0}" srcOrd="0" destOrd="0" parTransId="{117604EC-11D5-4FC2-9599-724C2D0EECD6}" sibTransId="{B3123DA1-94DE-49CB-95D7-B282B4FB12C3}"/>
    <dgm:cxn modelId="{DE3DE2AC-51A4-4699-97EA-BA0E5F5791B4}" srcId="{3D84A251-E525-4EE2-8F0E-41640F244551}" destId="{5CCC30E3-5825-4665-93A2-6C54F2A2D2B9}" srcOrd="2" destOrd="0" parTransId="{E2F953EF-327F-4E1D-884A-9965248D4656}" sibTransId="{76F4FA4D-8232-4090-A9A2-D7EF4C9A30A1}"/>
    <dgm:cxn modelId="{81AA72CD-7567-1A4A-9E49-34018BCFFC0D}" type="presOf" srcId="{A822E49C-FC4F-40BA-8727-509B1893F7B6}" destId="{9DEF6000-D249-423E-AC9B-79083147299E}" srcOrd="0" destOrd="0" presId="urn:microsoft.com/office/officeart/2005/8/layout/hChevron3"/>
    <dgm:cxn modelId="{303D2470-C8AE-634D-8363-DCE10A40F318}" type="presParOf" srcId="{36926C53-B3B7-4E0E-A36B-8C94B7C8C32B}" destId="{346D9B12-FB76-471C-8E21-A0A155E8528A}" srcOrd="0" destOrd="0" presId="urn:microsoft.com/office/officeart/2005/8/layout/hChevron3"/>
    <dgm:cxn modelId="{8C531D7C-88FF-DA49-BDDE-B6CE0C74E987}" type="presParOf" srcId="{36926C53-B3B7-4E0E-A36B-8C94B7C8C32B}" destId="{97208710-D92F-4305-93D5-38FE444B28BC}" srcOrd="1" destOrd="0" presId="urn:microsoft.com/office/officeart/2005/8/layout/hChevron3"/>
    <dgm:cxn modelId="{45E18DBE-FFFD-DD46-8B1E-4C7082700979}" type="presParOf" srcId="{36926C53-B3B7-4E0E-A36B-8C94B7C8C32B}" destId="{9DEF6000-D249-423E-AC9B-79083147299E}" srcOrd="2" destOrd="0" presId="urn:microsoft.com/office/officeart/2005/8/layout/hChevron3"/>
    <dgm:cxn modelId="{7E56D998-D15E-8C46-90B1-21E4B7A58E59}" type="presParOf" srcId="{36926C53-B3B7-4E0E-A36B-8C94B7C8C32B}" destId="{7DDA133B-DD2F-45A7-860C-93932FADFF3B}" srcOrd="3" destOrd="0" presId="urn:microsoft.com/office/officeart/2005/8/layout/hChevron3"/>
    <dgm:cxn modelId="{F9062BA1-EB6B-F043-9226-00AB28E2B306}" type="presParOf" srcId="{36926C53-B3B7-4E0E-A36B-8C94B7C8C32B}" destId="{D79C0D2F-B0E8-4FF3-9DB8-50E218BA1D60}" srcOrd="4" destOrd="0" presId="urn:microsoft.com/office/officeart/2005/8/layout/hChevron3"/>
    <dgm:cxn modelId="{02A215DF-E53C-104F-9848-BF9994BA7A85}" type="presParOf" srcId="{36926C53-B3B7-4E0E-A36B-8C94B7C8C32B}" destId="{AA6DDDC9-622D-4803-AE2F-7F8ACCF0D41F}" srcOrd="5" destOrd="0" presId="urn:microsoft.com/office/officeart/2005/8/layout/hChevron3"/>
    <dgm:cxn modelId="{A5030FF5-F232-D145-BA20-F99635328F23}" type="presParOf" srcId="{36926C53-B3B7-4E0E-A36B-8C94B7C8C32B}" destId="{199A920D-27A0-4333-8F36-07C56C9500D4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D9B12-FB76-471C-8E21-A0A155E8528A}">
      <dsp:nvSpPr>
        <dsp:cNvPr id="0" name=""/>
        <dsp:cNvSpPr/>
      </dsp:nvSpPr>
      <dsp:spPr>
        <a:xfrm>
          <a:off x="2932" y="0"/>
          <a:ext cx="2942131" cy="1008112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27432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2400" b="1" kern="1200">
              <a:latin typeface="+mn-lt"/>
              <a:cs typeface="Arial" panose="020B0604020202020204" pitchFamily="34" charset="0"/>
            </a:rPr>
            <a:t>Repetitive </a:t>
          </a:r>
          <a:endParaRPr lang="en-GB" sz="2400" b="1" kern="1200" dirty="0">
            <a:latin typeface="+mn-lt"/>
          </a:endParaRPr>
        </a:p>
      </dsp:txBody>
      <dsp:txXfrm>
        <a:off x="2932" y="0"/>
        <a:ext cx="2690103" cy="1008112"/>
      </dsp:txXfrm>
    </dsp:sp>
    <dsp:sp modelId="{9DEF6000-D249-423E-AC9B-79083147299E}">
      <dsp:nvSpPr>
        <dsp:cNvPr id="0" name=""/>
        <dsp:cNvSpPr/>
      </dsp:nvSpPr>
      <dsp:spPr>
        <a:xfrm>
          <a:off x="2356637" y="0"/>
          <a:ext cx="2942131" cy="1008112"/>
        </a:xfrm>
        <a:prstGeom prst="chevron">
          <a:avLst/>
        </a:prstGeom>
        <a:solidFill>
          <a:srgbClr val="E00D6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27432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2400" b="1" kern="1200">
              <a:latin typeface="+mn-lt"/>
              <a:cs typeface="Arial" panose="020B0604020202020204" pitchFamily="34" charset="0"/>
            </a:rPr>
            <a:t>Hurtful </a:t>
          </a:r>
          <a:endParaRPr lang="en-GB" sz="2400" b="1" kern="1200" dirty="0">
            <a:latin typeface="+mn-lt"/>
          </a:endParaRPr>
        </a:p>
      </dsp:txBody>
      <dsp:txXfrm>
        <a:off x="2860693" y="0"/>
        <a:ext cx="1934019" cy="1008112"/>
      </dsp:txXfrm>
    </dsp:sp>
    <dsp:sp modelId="{D79C0D2F-B0E8-4FF3-9DB8-50E218BA1D60}">
      <dsp:nvSpPr>
        <dsp:cNvPr id="0" name=""/>
        <dsp:cNvSpPr/>
      </dsp:nvSpPr>
      <dsp:spPr>
        <a:xfrm>
          <a:off x="4710342" y="0"/>
          <a:ext cx="2942131" cy="1008112"/>
        </a:xfrm>
        <a:prstGeom prst="chevron">
          <a:avLst/>
        </a:prstGeom>
        <a:solidFill>
          <a:srgbClr val="B8E8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2400" b="1" kern="1200">
              <a:latin typeface="+mn-lt"/>
              <a:cs typeface="Arial" panose="020B0604020202020204" pitchFamily="34" charset="0"/>
            </a:rPr>
            <a:t>Intentional </a:t>
          </a:r>
          <a:endParaRPr lang="en-US" sz="2400" b="1" kern="1200" dirty="0">
            <a:latin typeface="+mn-lt"/>
          </a:endParaRPr>
        </a:p>
      </dsp:txBody>
      <dsp:txXfrm>
        <a:off x="5214398" y="0"/>
        <a:ext cx="1934019" cy="1008112"/>
      </dsp:txXfrm>
    </dsp:sp>
    <dsp:sp modelId="{199A920D-27A0-4333-8F36-07C56C9500D4}">
      <dsp:nvSpPr>
        <dsp:cNvPr id="0" name=""/>
        <dsp:cNvSpPr/>
      </dsp:nvSpPr>
      <dsp:spPr>
        <a:xfrm>
          <a:off x="7064047" y="0"/>
          <a:ext cx="2942131" cy="1008112"/>
        </a:xfrm>
        <a:prstGeom prst="chevron">
          <a:avLst/>
        </a:prstGeom>
        <a:solidFill>
          <a:schemeClr val="accent2">
            <a:hueOff val="-8277036"/>
            <a:satOff val="9252"/>
            <a:lumOff val="-25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2400" b="1" kern="1200">
              <a:latin typeface="+mn-lt"/>
              <a:cs typeface="Arial" panose="020B0604020202020204" pitchFamily="34" charset="0"/>
            </a:rPr>
            <a:t>Power imbalance </a:t>
          </a:r>
          <a:endParaRPr lang="en-US" sz="2400" b="1" kern="1200" dirty="0">
            <a:latin typeface="+mn-lt"/>
          </a:endParaRPr>
        </a:p>
      </dsp:txBody>
      <dsp:txXfrm>
        <a:off x="7568103" y="0"/>
        <a:ext cx="1934019" cy="1008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841" cy="496411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516"/>
            <a:ext cx="2945841" cy="496411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8755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25500" y="496888"/>
            <a:ext cx="5308600" cy="2987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58357" y="3982021"/>
            <a:ext cx="6209589" cy="5447495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66" y="9429516"/>
            <a:ext cx="2946925" cy="496411"/>
          </a:xfrm>
          <a:prstGeom prst="rect">
            <a:avLst/>
          </a:prstGeom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45F8681-0C06-402A-AC2E-8A9454B41412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31808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3427413" cy="1928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7649" y="3420022"/>
            <a:ext cx="6429375" cy="5267175"/>
          </a:xfrm>
        </p:spPr>
        <p:txBody>
          <a:bodyPr>
            <a:normAutofit/>
          </a:bodyPr>
          <a:lstStyle/>
          <a:p>
            <a:pPr marL="0" lvl="1" eaLnBrk="1" hangingPunct="1">
              <a:spcBef>
                <a:spcPct val="0"/>
              </a:spcBef>
              <a:defRPr/>
            </a:pPr>
            <a:endParaRPr lang="en-GB" altLang="en-US" sz="1000" i="1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FB6AE-4515-4AE9-8CD6-3BEC20437B5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78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58357" y="4748468"/>
            <a:ext cx="6209589" cy="46810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>
              <a:solidFill>
                <a:srgbClr val="3E3B8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384" indent="-28437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51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2519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752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930B34-1AA0-4B72-87E8-EC7977ED013F}" type="slidenum">
              <a:rPr lang="en-GB" altLang="en-US">
                <a:latin typeface="Calibri" panose="020F0502020204030204" pitchFamily="34" charset="0"/>
              </a:rPr>
              <a:pPr/>
              <a:t>2</a:t>
            </a:fld>
            <a:endParaRPr lang="en-GB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50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88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3BCCC-BF52-F04C-9C5F-A2F082C7B3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2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z="1400" dirty="0">
              <a:solidFill>
                <a:srgbClr val="3E3B8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3BCCC-BF52-F04C-9C5F-A2F082C7B3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3BCCC-BF52-F04C-9C5F-A2F082C7B3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59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3BCCC-BF52-F04C-9C5F-A2F082C7B3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01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3BCCC-BF52-F04C-9C5F-A2F082C7B3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61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rgbClr val="3E3B80"/>
                </a:solidFill>
                <a:latin typeface="Century Gothic" panose="020B0502020202020204" pitchFamily="34" charset="0"/>
              </a:rPr>
              <a:t>Close the session and remind of the wider programme and the available resources. </a:t>
            </a:r>
          </a:p>
          <a:p>
            <a:endParaRPr lang="en-GB" sz="1100" dirty="0">
              <a:solidFill>
                <a:srgbClr val="3E3B8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3BCCC-BF52-F04C-9C5F-A2F082C7B3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15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2" r="13253" b="13891"/>
          <a:stretch/>
        </p:blipFill>
        <p:spPr>
          <a:xfrm>
            <a:off x="6678967" y="-27384"/>
            <a:ext cx="5537713" cy="4488852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1" y="1"/>
            <a:ext cx="8724592" cy="4461468"/>
            <a:chOff x="1" y="0"/>
            <a:chExt cx="6543444" cy="3346101"/>
          </a:xfrm>
        </p:grpSpPr>
        <p:sp>
          <p:nvSpPr>
            <p:cNvPr id="9" name="Parallelogram 8"/>
            <p:cNvSpPr/>
            <p:nvPr/>
          </p:nvSpPr>
          <p:spPr>
            <a:xfrm>
              <a:off x="872397" y="0"/>
              <a:ext cx="5671048" cy="3346101"/>
            </a:xfrm>
            <a:custGeom>
              <a:avLst/>
              <a:gdLst/>
              <a:ahLst/>
              <a:cxnLst/>
              <a:rect l="l" t="t" r="r" b="b"/>
              <a:pathLst>
                <a:path w="5671048" h="3346101">
                  <a:moveTo>
                    <a:pt x="1554431" y="0"/>
                  </a:moveTo>
                  <a:lnTo>
                    <a:pt x="5671048" y="0"/>
                  </a:lnTo>
                  <a:cubicBezTo>
                    <a:pt x="5013701" y="227223"/>
                    <a:pt x="4540506" y="870277"/>
                    <a:pt x="4540506" y="1627834"/>
                  </a:cubicBezTo>
                  <a:cubicBezTo>
                    <a:pt x="4540506" y="2049972"/>
                    <a:pt x="4687439" y="2436555"/>
                    <a:pt x="4931829" y="2735178"/>
                  </a:cubicBezTo>
                  <a:lnTo>
                    <a:pt x="4648024" y="3346101"/>
                  </a:lnTo>
                  <a:lnTo>
                    <a:pt x="0" y="33461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" y="0"/>
              <a:ext cx="2823586" cy="33461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Rectangle 3"/>
          <p:cNvSpPr/>
          <p:nvPr userDrawn="1"/>
        </p:nvSpPr>
        <p:spPr>
          <a:xfrm>
            <a:off x="2" y="6728344"/>
            <a:ext cx="12191999" cy="1296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29217" y="1035871"/>
            <a:ext cx="6611811" cy="1976719"/>
          </a:xfrm>
        </p:spPr>
        <p:txBody>
          <a:bodyPr anchor="ctr">
            <a:noAutofit/>
          </a:bodyPr>
          <a:lstStyle>
            <a:lvl1pPr algn="l">
              <a:defRPr sz="5400" b="0" spc="-151">
                <a:solidFill>
                  <a:schemeClr val="bg1"/>
                </a:solidFill>
                <a:latin typeface="+mj-lt"/>
                <a:cs typeface="Miriam" pitchFamily="34" charset="-79"/>
              </a:defRPr>
            </a:lvl1pPr>
          </a:lstStyle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625" y="4751315"/>
            <a:ext cx="5310754" cy="168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42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R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826199" y="1358693"/>
            <a:ext cx="6039404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rgbClr val="353535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195396" y="1358693"/>
            <a:ext cx="3057525" cy="18288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4855235" y="3960097"/>
            <a:ext cx="6039404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rgbClr val="353535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224432" y="3960097"/>
            <a:ext cx="3057525" cy="18288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rame 7"/>
          <p:cNvSpPr/>
          <p:nvPr userDrawn="1"/>
        </p:nvSpPr>
        <p:spPr>
          <a:xfrm>
            <a:off x="1050512" y="1225785"/>
            <a:ext cx="289269" cy="2094619"/>
          </a:xfrm>
          <a:custGeom>
            <a:avLst/>
            <a:gdLst/>
            <a:ahLst/>
            <a:cxnLst/>
            <a:rect l="l" t="t" r="r" b="b"/>
            <a:pathLst>
              <a:path w="216952" h="1570964">
                <a:moveTo>
                  <a:pt x="0" y="0"/>
                </a:moveTo>
                <a:lnTo>
                  <a:pt x="216952" y="0"/>
                </a:lnTo>
                <a:lnTo>
                  <a:pt x="216952" y="24490"/>
                </a:lnTo>
                <a:lnTo>
                  <a:pt x="24490" y="24490"/>
                </a:lnTo>
                <a:lnTo>
                  <a:pt x="24490" y="1546474"/>
                </a:lnTo>
                <a:lnTo>
                  <a:pt x="216952" y="1546474"/>
                </a:lnTo>
                <a:lnTo>
                  <a:pt x="216952" y="1570964"/>
                </a:lnTo>
                <a:lnTo>
                  <a:pt x="0" y="15709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</a:endParaRPr>
          </a:p>
        </p:txBody>
      </p:sp>
      <p:sp>
        <p:nvSpPr>
          <p:cNvPr id="26" name="Frame 7"/>
          <p:cNvSpPr/>
          <p:nvPr userDrawn="1"/>
        </p:nvSpPr>
        <p:spPr>
          <a:xfrm>
            <a:off x="1050512" y="3827189"/>
            <a:ext cx="289269" cy="2094619"/>
          </a:xfrm>
          <a:custGeom>
            <a:avLst/>
            <a:gdLst/>
            <a:ahLst/>
            <a:cxnLst/>
            <a:rect l="l" t="t" r="r" b="b"/>
            <a:pathLst>
              <a:path w="216952" h="1570964">
                <a:moveTo>
                  <a:pt x="0" y="0"/>
                </a:moveTo>
                <a:lnTo>
                  <a:pt x="216952" y="0"/>
                </a:lnTo>
                <a:lnTo>
                  <a:pt x="216952" y="24490"/>
                </a:lnTo>
                <a:lnTo>
                  <a:pt x="24490" y="24490"/>
                </a:lnTo>
                <a:lnTo>
                  <a:pt x="24490" y="1546474"/>
                </a:lnTo>
                <a:lnTo>
                  <a:pt x="216952" y="1546474"/>
                </a:lnTo>
                <a:lnTo>
                  <a:pt x="216952" y="1570964"/>
                </a:lnTo>
                <a:lnTo>
                  <a:pt x="0" y="15709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</a:endParaRPr>
          </a:p>
        </p:txBody>
      </p:sp>
      <p:sp>
        <p:nvSpPr>
          <p:cNvPr id="27" name="Frame 7"/>
          <p:cNvSpPr/>
          <p:nvPr userDrawn="1"/>
        </p:nvSpPr>
        <p:spPr>
          <a:xfrm flipH="1">
            <a:off x="10752756" y="1225785"/>
            <a:ext cx="289269" cy="2094619"/>
          </a:xfrm>
          <a:custGeom>
            <a:avLst/>
            <a:gdLst/>
            <a:ahLst/>
            <a:cxnLst/>
            <a:rect l="l" t="t" r="r" b="b"/>
            <a:pathLst>
              <a:path w="216952" h="1570964">
                <a:moveTo>
                  <a:pt x="0" y="0"/>
                </a:moveTo>
                <a:lnTo>
                  <a:pt x="216952" y="0"/>
                </a:lnTo>
                <a:lnTo>
                  <a:pt x="216952" y="24490"/>
                </a:lnTo>
                <a:lnTo>
                  <a:pt x="24490" y="24490"/>
                </a:lnTo>
                <a:lnTo>
                  <a:pt x="24490" y="1546474"/>
                </a:lnTo>
                <a:lnTo>
                  <a:pt x="216952" y="1546474"/>
                </a:lnTo>
                <a:lnTo>
                  <a:pt x="216952" y="1570964"/>
                </a:lnTo>
                <a:lnTo>
                  <a:pt x="0" y="15709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</a:endParaRPr>
          </a:p>
        </p:txBody>
      </p:sp>
      <p:sp>
        <p:nvSpPr>
          <p:cNvPr id="28" name="Frame 7"/>
          <p:cNvSpPr/>
          <p:nvPr userDrawn="1"/>
        </p:nvSpPr>
        <p:spPr>
          <a:xfrm flipH="1">
            <a:off x="10752756" y="3827189"/>
            <a:ext cx="289269" cy="2094619"/>
          </a:xfrm>
          <a:custGeom>
            <a:avLst/>
            <a:gdLst/>
            <a:ahLst/>
            <a:cxnLst/>
            <a:rect l="l" t="t" r="r" b="b"/>
            <a:pathLst>
              <a:path w="216952" h="1570964">
                <a:moveTo>
                  <a:pt x="0" y="0"/>
                </a:moveTo>
                <a:lnTo>
                  <a:pt x="216952" y="0"/>
                </a:lnTo>
                <a:lnTo>
                  <a:pt x="216952" y="24490"/>
                </a:lnTo>
                <a:lnTo>
                  <a:pt x="24490" y="24490"/>
                </a:lnTo>
                <a:lnTo>
                  <a:pt x="24490" y="1546474"/>
                </a:lnTo>
                <a:lnTo>
                  <a:pt x="216952" y="1546474"/>
                </a:lnTo>
                <a:lnTo>
                  <a:pt x="216952" y="1570964"/>
                </a:lnTo>
                <a:lnTo>
                  <a:pt x="0" y="15709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87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350692" y="3100371"/>
            <a:ext cx="11490619" cy="871616"/>
            <a:chOff x="371789" y="2426676"/>
            <a:chExt cx="9716345" cy="703385"/>
          </a:xfrm>
        </p:grpSpPr>
        <p:sp>
          <p:nvSpPr>
            <p:cNvPr id="3" name="Rounded Rectangle 2"/>
            <p:cNvSpPr/>
            <p:nvPr userDrawn="1"/>
          </p:nvSpPr>
          <p:spPr>
            <a:xfrm>
              <a:off x="371789" y="2426676"/>
              <a:ext cx="2268070" cy="70338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4" name="Rounded Rectangle 3"/>
            <p:cNvSpPr/>
            <p:nvPr userDrawn="1"/>
          </p:nvSpPr>
          <p:spPr>
            <a:xfrm>
              <a:off x="2233858" y="2426676"/>
              <a:ext cx="2268070" cy="70338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5" name="Rounded Rectangle 4"/>
            <p:cNvSpPr/>
            <p:nvPr userDrawn="1"/>
          </p:nvSpPr>
          <p:spPr>
            <a:xfrm>
              <a:off x="4095927" y="2426676"/>
              <a:ext cx="2268070" cy="70338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6" name="Rounded Rectangle 5"/>
            <p:cNvSpPr/>
            <p:nvPr userDrawn="1"/>
          </p:nvSpPr>
          <p:spPr>
            <a:xfrm>
              <a:off x="5957996" y="2426676"/>
              <a:ext cx="2268070" cy="70338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7" name="Rounded Rectangle 6"/>
            <p:cNvSpPr/>
            <p:nvPr userDrawn="1"/>
          </p:nvSpPr>
          <p:spPr>
            <a:xfrm>
              <a:off x="7820065" y="2426676"/>
              <a:ext cx="2268069" cy="70338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67">
                <a:solidFill>
                  <a:prstClr val="white"/>
                </a:solidFill>
              </a:endParaRPr>
            </a:p>
          </p:txBody>
        </p:sp>
      </p:grpSp>
      <p:sp>
        <p:nvSpPr>
          <p:cNvPr id="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159075" y="1714920"/>
            <a:ext cx="2791764" cy="1259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1600" b="0">
                <a:solidFill>
                  <a:srgbClr val="353535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700119" y="1714921"/>
            <a:ext cx="2791764" cy="1259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1600" b="0">
                <a:solidFill>
                  <a:srgbClr val="353535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94751" y="1714922"/>
            <a:ext cx="2791764" cy="1259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1600" b="0">
                <a:solidFill>
                  <a:srgbClr val="353535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6902215" y="4088565"/>
            <a:ext cx="2791764" cy="125939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 b="0">
                <a:solidFill>
                  <a:srgbClr val="353535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2496847" y="4088566"/>
            <a:ext cx="2791764" cy="125939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 b="0">
                <a:solidFill>
                  <a:srgbClr val="353535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390884" y="3324049"/>
            <a:ext cx="2202096" cy="4242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67" b="1">
                <a:solidFill>
                  <a:schemeClr val="bg1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689027" y="3324049"/>
            <a:ext cx="2202096" cy="4242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67" b="1">
                <a:solidFill>
                  <a:schemeClr val="bg1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4987169" y="3324049"/>
            <a:ext cx="2202096" cy="4242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67" b="1">
                <a:solidFill>
                  <a:schemeClr val="bg1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7285312" y="3324049"/>
            <a:ext cx="2202096" cy="4242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67" b="1">
                <a:solidFill>
                  <a:schemeClr val="bg1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9583455" y="3324049"/>
            <a:ext cx="2202096" cy="4242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67" b="1">
                <a:solidFill>
                  <a:schemeClr val="bg1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110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962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8468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AT 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39293" y="0"/>
            <a:ext cx="6152707" cy="6858000"/>
          </a:xfrm>
          <a:prstGeom prst="rect">
            <a:avLst/>
          </a:prstGeom>
          <a:solidFill>
            <a:srgbClr val="199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456443" y="686057"/>
            <a:ext cx="5318407" cy="131286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WELCOME SLIDE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38851" cy="685800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4869160"/>
            <a:ext cx="4580046" cy="145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69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671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285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1772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103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R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826199" y="1358693"/>
            <a:ext cx="6039404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rgbClr val="353535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195396" y="1358693"/>
            <a:ext cx="3057525" cy="18288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4855235" y="3960097"/>
            <a:ext cx="6039404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rgbClr val="353535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224432" y="3960097"/>
            <a:ext cx="3057525" cy="18288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8" name="Frame 7"/>
          <p:cNvSpPr/>
          <p:nvPr userDrawn="1"/>
        </p:nvSpPr>
        <p:spPr>
          <a:xfrm>
            <a:off x="1050511" y="1225784"/>
            <a:ext cx="289269" cy="2094619"/>
          </a:xfrm>
          <a:custGeom>
            <a:avLst/>
            <a:gdLst/>
            <a:ahLst/>
            <a:cxnLst/>
            <a:rect l="l" t="t" r="r" b="b"/>
            <a:pathLst>
              <a:path w="216952" h="1570964">
                <a:moveTo>
                  <a:pt x="0" y="0"/>
                </a:moveTo>
                <a:lnTo>
                  <a:pt x="216952" y="0"/>
                </a:lnTo>
                <a:lnTo>
                  <a:pt x="216952" y="24490"/>
                </a:lnTo>
                <a:lnTo>
                  <a:pt x="24490" y="24490"/>
                </a:lnTo>
                <a:lnTo>
                  <a:pt x="24490" y="1546474"/>
                </a:lnTo>
                <a:lnTo>
                  <a:pt x="216952" y="1546474"/>
                </a:lnTo>
                <a:lnTo>
                  <a:pt x="216952" y="1570964"/>
                </a:lnTo>
                <a:lnTo>
                  <a:pt x="0" y="15709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Frame 7"/>
          <p:cNvSpPr/>
          <p:nvPr userDrawn="1"/>
        </p:nvSpPr>
        <p:spPr>
          <a:xfrm>
            <a:off x="1050511" y="3827188"/>
            <a:ext cx="289269" cy="2094619"/>
          </a:xfrm>
          <a:custGeom>
            <a:avLst/>
            <a:gdLst/>
            <a:ahLst/>
            <a:cxnLst/>
            <a:rect l="l" t="t" r="r" b="b"/>
            <a:pathLst>
              <a:path w="216952" h="1570964">
                <a:moveTo>
                  <a:pt x="0" y="0"/>
                </a:moveTo>
                <a:lnTo>
                  <a:pt x="216952" y="0"/>
                </a:lnTo>
                <a:lnTo>
                  <a:pt x="216952" y="24490"/>
                </a:lnTo>
                <a:lnTo>
                  <a:pt x="24490" y="24490"/>
                </a:lnTo>
                <a:lnTo>
                  <a:pt x="24490" y="1546474"/>
                </a:lnTo>
                <a:lnTo>
                  <a:pt x="216952" y="1546474"/>
                </a:lnTo>
                <a:lnTo>
                  <a:pt x="216952" y="1570964"/>
                </a:lnTo>
                <a:lnTo>
                  <a:pt x="0" y="15709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Frame 7"/>
          <p:cNvSpPr/>
          <p:nvPr userDrawn="1"/>
        </p:nvSpPr>
        <p:spPr>
          <a:xfrm flipH="1">
            <a:off x="10752756" y="1225784"/>
            <a:ext cx="289269" cy="2094619"/>
          </a:xfrm>
          <a:custGeom>
            <a:avLst/>
            <a:gdLst/>
            <a:ahLst/>
            <a:cxnLst/>
            <a:rect l="l" t="t" r="r" b="b"/>
            <a:pathLst>
              <a:path w="216952" h="1570964">
                <a:moveTo>
                  <a:pt x="0" y="0"/>
                </a:moveTo>
                <a:lnTo>
                  <a:pt x="216952" y="0"/>
                </a:lnTo>
                <a:lnTo>
                  <a:pt x="216952" y="24490"/>
                </a:lnTo>
                <a:lnTo>
                  <a:pt x="24490" y="24490"/>
                </a:lnTo>
                <a:lnTo>
                  <a:pt x="24490" y="1546474"/>
                </a:lnTo>
                <a:lnTo>
                  <a:pt x="216952" y="1546474"/>
                </a:lnTo>
                <a:lnTo>
                  <a:pt x="216952" y="1570964"/>
                </a:lnTo>
                <a:lnTo>
                  <a:pt x="0" y="15709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Frame 7"/>
          <p:cNvSpPr/>
          <p:nvPr userDrawn="1"/>
        </p:nvSpPr>
        <p:spPr>
          <a:xfrm flipH="1">
            <a:off x="10752756" y="3827188"/>
            <a:ext cx="289269" cy="2094619"/>
          </a:xfrm>
          <a:custGeom>
            <a:avLst/>
            <a:gdLst/>
            <a:ahLst/>
            <a:cxnLst/>
            <a:rect l="l" t="t" r="r" b="b"/>
            <a:pathLst>
              <a:path w="216952" h="1570964">
                <a:moveTo>
                  <a:pt x="0" y="0"/>
                </a:moveTo>
                <a:lnTo>
                  <a:pt x="216952" y="0"/>
                </a:lnTo>
                <a:lnTo>
                  <a:pt x="216952" y="24490"/>
                </a:lnTo>
                <a:lnTo>
                  <a:pt x="24490" y="24490"/>
                </a:lnTo>
                <a:lnTo>
                  <a:pt x="24490" y="1546474"/>
                </a:lnTo>
                <a:lnTo>
                  <a:pt x="216952" y="1546474"/>
                </a:lnTo>
                <a:lnTo>
                  <a:pt x="216952" y="1570964"/>
                </a:lnTo>
                <a:lnTo>
                  <a:pt x="0" y="15709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891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F8F27-4A71-D846-BC2B-B93386E57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DC53C3-6B76-AF44-AF38-D5E3E384FCA2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BDE044-BD56-3341-9B12-DF963889A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5A7E2-7853-5345-AC26-660DC5A5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DE92AD-B718-B346-A467-A61797A03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77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1" y="2"/>
            <a:ext cx="8724592" cy="4461468"/>
            <a:chOff x="1" y="0"/>
            <a:chExt cx="6543444" cy="3346101"/>
          </a:xfrm>
        </p:grpSpPr>
        <p:sp>
          <p:nvSpPr>
            <p:cNvPr id="9" name="Parallelogram 8"/>
            <p:cNvSpPr/>
            <p:nvPr/>
          </p:nvSpPr>
          <p:spPr>
            <a:xfrm>
              <a:off x="872397" y="0"/>
              <a:ext cx="5671048" cy="3346101"/>
            </a:xfrm>
            <a:custGeom>
              <a:avLst/>
              <a:gdLst/>
              <a:ahLst/>
              <a:cxnLst/>
              <a:rect l="l" t="t" r="r" b="b"/>
              <a:pathLst>
                <a:path w="5671048" h="3346101">
                  <a:moveTo>
                    <a:pt x="1554431" y="0"/>
                  </a:moveTo>
                  <a:lnTo>
                    <a:pt x="5671048" y="0"/>
                  </a:lnTo>
                  <a:cubicBezTo>
                    <a:pt x="5013701" y="227223"/>
                    <a:pt x="4540506" y="870277"/>
                    <a:pt x="4540506" y="1627834"/>
                  </a:cubicBezTo>
                  <a:cubicBezTo>
                    <a:pt x="4540506" y="2049972"/>
                    <a:pt x="4687439" y="2436555"/>
                    <a:pt x="4931829" y="2735178"/>
                  </a:cubicBezTo>
                  <a:lnTo>
                    <a:pt x="4648024" y="3346101"/>
                  </a:lnTo>
                  <a:lnTo>
                    <a:pt x="0" y="33461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" y="0"/>
              <a:ext cx="2823586" cy="33461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67">
                <a:solidFill>
                  <a:prstClr val="white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9856697" y="2"/>
            <a:ext cx="2335305" cy="4461468"/>
          </a:xfrm>
          <a:custGeom>
            <a:avLst/>
            <a:gdLst/>
            <a:ahLst/>
            <a:cxnLst/>
            <a:rect l="l" t="t" r="r" b="b"/>
            <a:pathLst>
              <a:path w="1751479" h="3346101">
                <a:moveTo>
                  <a:pt x="0" y="0"/>
                </a:moveTo>
                <a:lnTo>
                  <a:pt x="1751479" y="0"/>
                </a:lnTo>
                <a:lnTo>
                  <a:pt x="1751479" y="3054699"/>
                </a:lnTo>
                <a:lnTo>
                  <a:pt x="1751479" y="3346101"/>
                </a:lnTo>
                <a:lnTo>
                  <a:pt x="0" y="33461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" y="6728344"/>
            <a:ext cx="12191999" cy="1296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306796" y="2"/>
            <a:ext cx="4885205" cy="4461468"/>
            <a:chOff x="5480096" y="0"/>
            <a:chExt cx="3663904" cy="3346101"/>
          </a:xfrm>
        </p:grpSpPr>
        <p:sp>
          <p:nvSpPr>
            <p:cNvPr id="8" name="Parallelogram 7"/>
            <p:cNvSpPr/>
            <p:nvPr/>
          </p:nvSpPr>
          <p:spPr>
            <a:xfrm>
              <a:off x="5584515" y="0"/>
              <a:ext cx="3559485" cy="3346101"/>
            </a:xfrm>
            <a:custGeom>
              <a:avLst/>
              <a:gdLst/>
              <a:ahLst/>
              <a:cxnLst/>
              <a:rect l="l" t="t" r="r" b="b"/>
              <a:pathLst>
                <a:path w="3559485" h="3346101">
                  <a:moveTo>
                    <a:pt x="1554431" y="0"/>
                  </a:moveTo>
                  <a:lnTo>
                    <a:pt x="3559485" y="0"/>
                  </a:lnTo>
                  <a:lnTo>
                    <a:pt x="3559485" y="1187446"/>
                  </a:lnTo>
                  <a:lnTo>
                    <a:pt x="2556682" y="3346101"/>
                  </a:lnTo>
                  <a:lnTo>
                    <a:pt x="0" y="33461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5480096" y="0"/>
              <a:ext cx="3229704" cy="3295862"/>
            </a:xfrm>
            <a:custGeom>
              <a:avLst/>
              <a:gdLst/>
              <a:ahLst/>
              <a:cxnLst/>
              <a:rect l="l" t="t" r="r" b="b"/>
              <a:pathLst>
                <a:path w="3229704" h="3295862">
                  <a:moveTo>
                    <a:pt x="1228405" y="0"/>
                  </a:moveTo>
                  <a:lnTo>
                    <a:pt x="2001300" y="0"/>
                  </a:lnTo>
                  <a:cubicBezTo>
                    <a:pt x="2706780" y="177704"/>
                    <a:pt x="3229704" y="836989"/>
                    <a:pt x="3229704" y="1622811"/>
                  </a:cubicBezTo>
                  <a:cubicBezTo>
                    <a:pt x="3229704" y="2546812"/>
                    <a:pt x="2506710" y="3295862"/>
                    <a:pt x="1614852" y="3295862"/>
                  </a:cubicBezTo>
                  <a:cubicBezTo>
                    <a:pt x="722994" y="3295862"/>
                    <a:pt x="0" y="2546812"/>
                    <a:pt x="0" y="1622811"/>
                  </a:cubicBezTo>
                  <a:cubicBezTo>
                    <a:pt x="0" y="836989"/>
                    <a:pt x="522924" y="177704"/>
                    <a:pt x="122840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67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29217" y="1035872"/>
            <a:ext cx="6611811" cy="1976719"/>
          </a:xfrm>
        </p:spPr>
        <p:txBody>
          <a:bodyPr anchor="ctr">
            <a:noAutofit/>
          </a:bodyPr>
          <a:lstStyle>
            <a:lvl1pPr algn="l">
              <a:defRPr sz="6400" b="0" spc="-151">
                <a:solidFill>
                  <a:schemeClr val="bg1"/>
                </a:solidFill>
                <a:latin typeface="+mj-lt"/>
                <a:cs typeface="Miriam" pitchFamily="34" charset="-79"/>
              </a:defRPr>
            </a:lvl1pPr>
          </a:lstStyle>
          <a:p>
            <a:endParaRPr lang="en-US" dirty="0"/>
          </a:p>
        </p:txBody>
      </p:sp>
      <p:pic>
        <p:nvPicPr>
          <p:cNvPr id="12" name="Picture 9" descr="whole school empowerment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9571" y="551451"/>
            <a:ext cx="33782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625" y="4751315"/>
            <a:ext cx="5310754" cy="168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7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EAT 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39293" y="0"/>
            <a:ext cx="6152707" cy="6858000"/>
          </a:xfrm>
          <a:prstGeom prst="rect">
            <a:avLst/>
          </a:prstGeom>
          <a:solidFill>
            <a:srgbClr val="199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456445" y="686057"/>
            <a:ext cx="5318407" cy="131286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WELCOME SLIDE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38851" cy="685800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4869160"/>
            <a:ext cx="4580046" cy="145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5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" y="-1"/>
            <a:ext cx="12192001" cy="900953"/>
            <a:chOff x="-1" y="-952499"/>
            <a:chExt cx="12192001" cy="1257301"/>
          </a:xfrm>
          <a:solidFill>
            <a:schemeClr val="accent1"/>
          </a:solidFill>
        </p:grpSpPr>
        <p:sp>
          <p:nvSpPr>
            <p:cNvPr id="8" name="Parallelogram 7"/>
            <p:cNvSpPr/>
            <p:nvPr/>
          </p:nvSpPr>
          <p:spPr>
            <a:xfrm>
              <a:off x="1099017" y="-952499"/>
              <a:ext cx="10687051" cy="1257301"/>
            </a:xfrm>
            <a:prstGeom prst="parallelogram">
              <a:avLst>
                <a:gd name="adj" fmla="val 464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/>
            <p:cNvSpPr/>
            <p:nvPr/>
          </p:nvSpPr>
          <p:spPr>
            <a:xfrm>
              <a:off x="35956" y="-952499"/>
              <a:ext cx="1638300" cy="1257300"/>
            </a:xfrm>
            <a:prstGeom prst="parallelogram">
              <a:avLst>
                <a:gd name="adj" fmla="val 464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553700" y="-951174"/>
              <a:ext cx="1638300" cy="1255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-1" y="-951174"/>
              <a:ext cx="628651" cy="1255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889" y="5577"/>
            <a:ext cx="11207759" cy="89217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2" y="1173708"/>
            <a:ext cx="10667999" cy="490772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-1" y="5877272"/>
            <a:ext cx="12192001" cy="98072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568" y="6165305"/>
            <a:ext cx="1359032" cy="4320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170" y="5873194"/>
            <a:ext cx="969394" cy="94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2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50" r:id="rId4"/>
    <p:sldLayoutId id="2147484352" r:id="rId5"/>
    <p:sldLayoutId id="2147484348" r:id="rId6"/>
    <p:sldLayoutId id="2147484414" r:id="rId7"/>
    <p:sldLayoutId id="2147484408" r:id="rId8"/>
    <p:sldLayoutId id="2147484409" r:id="rId9"/>
    <p:sldLayoutId id="2147484410" r:id="rId10"/>
    <p:sldLayoutId id="2147484411" r:id="rId11"/>
    <p:sldLayoutId id="2147484412" r:id="rId12"/>
    <p:sldLayoutId id="2147484415" r:id="rId13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202665"/>
        </a:buClr>
        <a:buFont typeface="Wingdings" pitchFamily="2" charset="2"/>
        <a:buChar char="§"/>
        <a:defRPr sz="1867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202665"/>
        </a:buClr>
        <a:buFont typeface="Wingdings" pitchFamily="2" charset="2"/>
        <a:buChar char="§"/>
        <a:defRPr sz="1867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202665"/>
        </a:buClr>
        <a:buFont typeface="Wingdings" pitchFamily="2" charset="2"/>
        <a:buChar char="§"/>
        <a:defRPr sz="1867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202665"/>
        </a:buClr>
        <a:buFont typeface="Wingdings" pitchFamily="2" charset="2"/>
        <a:buChar char="§"/>
        <a:defRPr sz="1867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202665"/>
        </a:buClr>
        <a:buFont typeface="Wingdings" pitchFamily="2" charset="2"/>
        <a:buChar char="§"/>
        <a:defRPr sz="1867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1344" y="747840"/>
            <a:ext cx="7078951" cy="2897184"/>
          </a:xfrm>
        </p:spPr>
        <p:txBody>
          <a:bodyPr/>
          <a:lstStyle/>
          <a:p>
            <a:r>
              <a:rPr lang="en-US" sz="4800" b="1" dirty="0">
                <a:latin typeface="Century Gothic" panose="020B0502020202020204" pitchFamily="34" charset="0"/>
                <a:cs typeface="Narkisim" panose="020E0502050101010101" pitchFamily="34" charset="-79"/>
              </a:rPr>
              <a:t>Anti-Bullying Week 2019: Change Starts With Us</a:t>
            </a:r>
            <a:br>
              <a:rPr lang="en-US" sz="4800" b="1" dirty="0">
                <a:latin typeface="Century Gothic" panose="020B0502020202020204" pitchFamily="34" charset="0"/>
                <a:cs typeface="Narkisim" panose="020E0502050101010101" pitchFamily="34" charset="-79"/>
              </a:rPr>
            </a:br>
            <a:r>
              <a:rPr lang="en-US" sz="3200" b="1" dirty="0">
                <a:latin typeface="Century Gothic" panose="020B0502020202020204" pitchFamily="34" charset="0"/>
                <a:cs typeface="Narkisim" panose="020E0502050101010101" pitchFamily="34" charset="-79"/>
              </a:rPr>
              <a:t>Primary School Lesson </a:t>
            </a:r>
            <a:r>
              <a:rPr lang="en-US" sz="3200" b="1" dirty="0" smtClean="0">
                <a:latin typeface="Century Gothic" panose="020B0502020202020204" pitchFamily="34" charset="0"/>
                <a:cs typeface="Narkisim" panose="020E0502050101010101" pitchFamily="34" charset="-79"/>
              </a:rPr>
              <a:t>PowerPoint</a:t>
            </a:r>
            <a:endParaRPr lang="en-US" sz="4800" b="1" dirty="0">
              <a:latin typeface="Century Gothic" panose="020B0502020202020204" pitchFamily="34" charset="0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53768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Change starts with? … </a:t>
            </a:r>
          </a:p>
        </p:txBody>
      </p:sp>
      <p:sp>
        <p:nvSpPr>
          <p:cNvPr id="4" name="Rectangle: Rounded Corners 27">
            <a:extLst>
              <a:ext uri="{FF2B5EF4-FFF2-40B4-BE49-F238E27FC236}">
                <a16:creationId xmlns:a16="http://schemas.microsoft.com/office/drawing/2014/main" id="{43D64965-9B11-F542-A543-1CF290C95B53}"/>
              </a:ext>
            </a:extLst>
          </p:cNvPr>
          <p:cNvSpPr/>
          <p:nvPr/>
        </p:nvSpPr>
        <p:spPr>
          <a:xfrm>
            <a:off x="391112" y="1001324"/>
            <a:ext cx="3472640" cy="1713021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Faiza is reading a message on her phone. She looks worried. </a:t>
            </a:r>
          </a:p>
        </p:txBody>
      </p:sp>
      <p:sp>
        <p:nvSpPr>
          <p:cNvPr id="5" name="Rectangle: Rounded Corners 27">
            <a:extLst>
              <a:ext uri="{FF2B5EF4-FFF2-40B4-BE49-F238E27FC236}">
                <a16:creationId xmlns:a16="http://schemas.microsoft.com/office/drawing/2014/main" id="{FCBD61F4-145B-2F4D-88D2-C9F4AD8FC0F1}"/>
              </a:ext>
            </a:extLst>
          </p:cNvPr>
          <p:cNvSpPr/>
          <p:nvPr/>
        </p:nvSpPr>
        <p:spPr>
          <a:xfrm>
            <a:off x="391112" y="2875627"/>
            <a:ext cx="3472346" cy="171006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You hear someone saying something nasty to Grace in the playground. </a:t>
            </a:r>
          </a:p>
        </p:txBody>
      </p:sp>
      <p:sp>
        <p:nvSpPr>
          <p:cNvPr id="6" name="Rectangle: Rounded Corners 27">
            <a:extLst>
              <a:ext uri="{FF2B5EF4-FFF2-40B4-BE49-F238E27FC236}">
                <a16:creationId xmlns:a16="http://schemas.microsoft.com/office/drawing/2014/main" id="{C9AA610E-F512-4646-A29C-F023D3DE7302}"/>
              </a:ext>
            </a:extLst>
          </p:cNvPr>
          <p:cNvSpPr/>
          <p:nvPr/>
        </p:nvSpPr>
        <p:spPr>
          <a:xfrm>
            <a:off x="391112" y="4723672"/>
            <a:ext cx="3472346" cy="174972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 pupil from another class is wandering around with no one to play with.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6" t="17451" r="8630" b="14300"/>
          <a:stretch/>
        </p:blipFill>
        <p:spPr>
          <a:xfrm>
            <a:off x="3941348" y="4790812"/>
            <a:ext cx="2370676" cy="19505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1" t="13250" r="21748" b="10100"/>
          <a:stretch/>
        </p:blipFill>
        <p:spPr>
          <a:xfrm>
            <a:off x="4188454" y="2766526"/>
            <a:ext cx="1728192" cy="210263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1" t="15350" r="14684" b="12200"/>
          <a:stretch/>
        </p:blipFill>
        <p:spPr>
          <a:xfrm>
            <a:off x="4195918" y="927029"/>
            <a:ext cx="1756066" cy="1781891"/>
          </a:xfrm>
          <a:prstGeom prst="rect">
            <a:avLst/>
          </a:prstGeom>
        </p:spPr>
      </p:pic>
      <p:sp>
        <p:nvSpPr>
          <p:cNvPr id="21" name="Rectangle: Rounded Corners 33">
            <a:extLst>
              <a:ext uri="{FF2B5EF4-FFF2-40B4-BE49-F238E27FC236}">
                <a16:creationId xmlns:a16="http://schemas.microsoft.com/office/drawing/2014/main" id="{6ACD36B2-121C-5C46-A4B3-C9DDB34950EB}"/>
              </a:ext>
            </a:extLst>
          </p:cNvPr>
          <p:cNvSpPr/>
          <p:nvPr/>
        </p:nvSpPr>
        <p:spPr>
          <a:xfrm>
            <a:off x="8256240" y="476672"/>
            <a:ext cx="3256619" cy="491246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What could you do?</a:t>
            </a:r>
          </a:p>
        </p:txBody>
      </p:sp>
      <p:sp>
        <p:nvSpPr>
          <p:cNvPr id="22" name="Rectangle: Rounded Corners 27">
            <a:extLst>
              <a:ext uri="{FF2B5EF4-FFF2-40B4-BE49-F238E27FC236}">
                <a16:creationId xmlns:a16="http://schemas.microsoft.com/office/drawing/2014/main" id="{8E00EACE-58D8-EB45-A6E5-01026A17E90A}"/>
              </a:ext>
            </a:extLst>
          </p:cNvPr>
          <p:cNvSpPr/>
          <p:nvPr/>
        </p:nvSpPr>
        <p:spPr>
          <a:xfrm>
            <a:off x="7700377" y="4797152"/>
            <a:ext cx="2023898" cy="87136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Ignore them</a:t>
            </a:r>
          </a:p>
        </p:txBody>
      </p:sp>
      <p:sp>
        <p:nvSpPr>
          <p:cNvPr id="23" name="Rectangle: Rounded Corners 27">
            <a:extLst>
              <a:ext uri="{FF2B5EF4-FFF2-40B4-BE49-F238E27FC236}">
                <a16:creationId xmlns:a16="http://schemas.microsoft.com/office/drawing/2014/main" id="{84B65812-87F1-DC44-AFBB-2DDF59260A08}"/>
              </a:ext>
            </a:extLst>
          </p:cNvPr>
          <p:cNvSpPr/>
          <p:nvPr/>
        </p:nvSpPr>
        <p:spPr>
          <a:xfrm>
            <a:off x="7700375" y="1052736"/>
            <a:ext cx="2023899" cy="87136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Smile</a:t>
            </a:r>
          </a:p>
        </p:txBody>
      </p:sp>
      <p:sp>
        <p:nvSpPr>
          <p:cNvPr id="24" name="Rectangle: Rounded Corners 27">
            <a:extLst>
              <a:ext uri="{FF2B5EF4-FFF2-40B4-BE49-F238E27FC236}">
                <a16:creationId xmlns:a16="http://schemas.microsoft.com/office/drawing/2014/main" id="{2750B2DC-67E4-1C47-A31F-7244FB43F799}"/>
              </a:ext>
            </a:extLst>
          </p:cNvPr>
          <p:cNvSpPr/>
          <p:nvPr/>
        </p:nvSpPr>
        <p:spPr>
          <a:xfrm>
            <a:off x="7700375" y="3861048"/>
            <a:ext cx="2023899" cy="87136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Ask if they are OK</a:t>
            </a:r>
          </a:p>
        </p:txBody>
      </p:sp>
      <p:sp>
        <p:nvSpPr>
          <p:cNvPr id="25" name="Rectangle: Rounded Corners 27">
            <a:extLst>
              <a:ext uri="{FF2B5EF4-FFF2-40B4-BE49-F238E27FC236}">
                <a16:creationId xmlns:a16="http://schemas.microsoft.com/office/drawing/2014/main" id="{E5C719E0-7BC0-E14F-BBD1-52995923B9FC}"/>
              </a:ext>
            </a:extLst>
          </p:cNvPr>
          <p:cNvSpPr/>
          <p:nvPr/>
        </p:nvSpPr>
        <p:spPr>
          <a:xfrm>
            <a:off x="10059052" y="4797152"/>
            <a:ext cx="2023898" cy="87136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Ask if you can help</a:t>
            </a:r>
          </a:p>
        </p:txBody>
      </p:sp>
      <p:sp>
        <p:nvSpPr>
          <p:cNvPr id="26" name="Rectangle: Rounded Corners 27">
            <a:extLst>
              <a:ext uri="{FF2B5EF4-FFF2-40B4-BE49-F238E27FC236}">
                <a16:creationId xmlns:a16="http://schemas.microsoft.com/office/drawing/2014/main" id="{4176036D-1A46-F74A-A6EC-092A62089B55}"/>
              </a:ext>
            </a:extLst>
          </p:cNvPr>
          <p:cNvSpPr/>
          <p:nvPr/>
        </p:nvSpPr>
        <p:spPr>
          <a:xfrm>
            <a:off x="10069551" y="2924944"/>
            <a:ext cx="2023900" cy="87136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Walk away</a:t>
            </a:r>
          </a:p>
        </p:txBody>
      </p:sp>
      <p:sp>
        <p:nvSpPr>
          <p:cNvPr id="27" name="Rectangle: Rounded Corners 27">
            <a:extLst>
              <a:ext uri="{FF2B5EF4-FFF2-40B4-BE49-F238E27FC236}">
                <a16:creationId xmlns:a16="http://schemas.microsoft.com/office/drawing/2014/main" id="{850C083E-A738-394E-B5DD-453EB615538C}"/>
              </a:ext>
            </a:extLst>
          </p:cNvPr>
          <p:cNvSpPr/>
          <p:nvPr/>
        </p:nvSpPr>
        <p:spPr>
          <a:xfrm>
            <a:off x="10056440" y="3853781"/>
            <a:ext cx="2031332" cy="87136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Invite them to join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8F230E6-9A17-9B4F-A1FB-9B70F20B360F}"/>
              </a:ext>
            </a:extLst>
          </p:cNvPr>
          <p:cNvSpPr/>
          <p:nvPr/>
        </p:nvSpPr>
        <p:spPr>
          <a:xfrm>
            <a:off x="10069550" y="1988840"/>
            <a:ext cx="2031331" cy="87136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Find an adult</a:t>
            </a:r>
          </a:p>
        </p:txBody>
      </p:sp>
      <p:sp>
        <p:nvSpPr>
          <p:cNvPr id="29" name="Rectangle: Rounded Corners 27">
            <a:extLst>
              <a:ext uri="{FF2B5EF4-FFF2-40B4-BE49-F238E27FC236}">
                <a16:creationId xmlns:a16="http://schemas.microsoft.com/office/drawing/2014/main" id="{4B3107C7-B6E4-434C-BF01-3F08CCD6E284}"/>
              </a:ext>
            </a:extLst>
          </p:cNvPr>
          <p:cNvSpPr/>
          <p:nvPr/>
        </p:nvSpPr>
        <p:spPr>
          <a:xfrm>
            <a:off x="7700376" y="1988840"/>
            <a:ext cx="2023900" cy="87136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Laugh</a:t>
            </a:r>
          </a:p>
        </p:txBody>
      </p:sp>
      <p:sp>
        <p:nvSpPr>
          <p:cNvPr id="30" name="Rectangle: Rounded Corners 27">
            <a:extLst>
              <a:ext uri="{FF2B5EF4-FFF2-40B4-BE49-F238E27FC236}">
                <a16:creationId xmlns:a16="http://schemas.microsoft.com/office/drawing/2014/main" id="{86458534-2EAD-D54F-9DDF-E5E1F58713CF}"/>
              </a:ext>
            </a:extLst>
          </p:cNvPr>
          <p:cNvSpPr/>
          <p:nvPr/>
        </p:nvSpPr>
        <p:spPr>
          <a:xfrm>
            <a:off x="10056440" y="1052736"/>
            <a:ext cx="2044223" cy="87136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Compliment them </a:t>
            </a:r>
          </a:p>
        </p:txBody>
      </p:sp>
      <p:sp>
        <p:nvSpPr>
          <p:cNvPr id="31" name="Rectangle: Rounded Corners 27">
            <a:extLst>
              <a:ext uri="{FF2B5EF4-FFF2-40B4-BE49-F238E27FC236}">
                <a16:creationId xmlns:a16="http://schemas.microsoft.com/office/drawing/2014/main" id="{EEA790A2-F90C-AB4A-9B78-149611AC0EE5}"/>
              </a:ext>
            </a:extLst>
          </p:cNvPr>
          <p:cNvSpPr/>
          <p:nvPr/>
        </p:nvSpPr>
        <p:spPr>
          <a:xfrm>
            <a:off x="7705922" y="2924944"/>
            <a:ext cx="2023899" cy="87136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Sit with them</a:t>
            </a:r>
          </a:p>
        </p:txBody>
      </p:sp>
    </p:spTree>
    <p:extLst>
      <p:ext uri="{BB962C8B-B14F-4D97-AF65-F5344CB8AC3E}">
        <p14:creationId xmlns:p14="http://schemas.microsoft.com/office/powerpoint/2010/main" val="2944035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Change starts with? … </a:t>
            </a:r>
          </a:p>
        </p:txBody>
      </p:sp>
      <p:sp>
        <p:nvSpPr>
          <p:cNvPr id="4" name="Rectangle: Rounded Corners 27">
            <a:extLst>
              <a:ext uri="{FF2B5EF4-FFF2-40B4-BE49-F238E27FC236}">
                <a16:creationId xmlns:a16="http://schemas.microsoft.com/office/drawing/2014/main" id="{43D64965-9B11-F542-A543-1CF290C95B53}"/>
              </a:ext>
            </a:extLst>
          </p:cNvPr>
          <p:cNvSpPr/>
          <p:nvPr/>
        </p:nvSpPr>
        <p:spPr>
          <a:xfrm>
            <a:off x="391112" y="1001324"/>
            <a:ext cx="3472640" cy="1713021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You see your friend push someone &amp; say, ‘You can’t play with us’ to another pupil.</a:t>
            </a:r>
          </a:p>
        </p:txBody>
      </p:sp>
      <p:sp>
        <p:nvSpPr>
          <p:cNvPr id="5" name="Rectangle: Rounded Corners 27">
            <a:extLst>
              <a:ext uri="{FF2B5EF4-FFF2-40B4-BE49-F238E27FC236}">
                <a16:creationId xmlns:a16="http://schemas.microsoft.com/office/drawing/2014/main" id="{FCBD61F4-145B-2F4D-88D2-C9F4AD8FC0F1}"/>
              </a:ext>
            </a:extLst>
          </p:cNvPr>
          <p:cNvSpPr/>
          <p:nvPr/>
        </p:nvSpPr>
        <p:spPr>
          <a:xfrm>
            <a:off x="391112" y="2875627"/>
            <a:ext cx="3472346" cy="171006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Someone makes a joke about Isaac. He doesn’t laugh and looks upset. </a:t>
            </a:r>
          </a:p>
        </p:txBody>
      </p:sp>
      <p:sp>
        <p:nvSpPr>
          <p:cNvPr id="6" name="Rectangle: Rounded Corners 27">
            <a:extLst>
              <a:ext uri="{FF2B5EF4-FFF2-40B4-BE49-F238E27FC236}">
                <a16:creationId xmlns:a16="http://schemas.microsoft.com/office/drawing/2014/main" id="{C9AA610E-F512-4646-A29C-F023D3DE7302}"/>
              </a:ext>
            </a:extLst>
          </p:cNvPr>
          <p:cNvSpPr/>
          <p:nvPr/>
        </p:nvSpPr>
        <p:spPr>
          <a:xfrm>
            <a:off x="391112" y="4723672"/>
            <a:ext cx="3472346" cy="174972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Someone sends a mean message to you about a person in your class.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" t="23750" r="8629" b="16401"/>
          <a:stretch/>
        </p:blipFill>
        <p:spPr>
          <a:xfrm>
            <a:off x="4079776" y="980728"/>
            <a:ext cx="2611385" cy="17720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2" b="12752"/>
          <a:stretch/>
        </p:blipFill>
        <p:spPr>
          <a:xfrm>
            <a:off x="4079776" y="2780928"/>
            <a:ext cx="2617095" cy="1800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1" t="14300" r="16400" b="16401"/>
          <a:stretch/>
        </p:blipFill>
        <p:spPr>
          <a:xfrm>
            <a:off x="4367808" y="4475336"/>
            <a:ext cx="2183152" cy="2088232"/>
          </a:xfrm>
          <a:prstGeom prst="rect">
            <a:avLst/>
          </a:prstGeom>
        </p:spPr>
      </p:pic>
      <p:sp>
        <p:nvSpPr>
          <p:cNvPr id="20" name="Rectangle: Rounded Corners 33">
            <a:extLst>
              <a:ext uri="{FF2B5EF4-FFF2-40B4-BE49-F238E27FC236}">
                <a16:creationId xmlns:a16="http://schemas.microsoft.com/office/drawing/2014/main" id="{6ACD36B2-121C-5C46-A4B3-C9DDB34950EB}"/>
              </a:ext>
            </a:extLst>
          </p:cNvPr>
          <p:cNvSpPr/>
          <p:nvPr/>
        </p:nvSpPr>
        <p:spPr>
          <a:xfrm>
            <a:off x="8256240" y="476672"/>
            <a:ext cx="3256619" cy="491246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What could you do?</a:t>
            </a:r>
          </a:p>
        </p:txBody>
      </p:sp>
      <p:sp>
        <p:nvSpPr>
          <p:cNvPr id="21" name="Rectangle: Rounded Corners 27">
            <a:extLst>
              <a:ext uri="{FF2B5EF4-FFF2-40B4-BE49-F238E27FC236}">
                <a16:creationId xmlns:a16="http://schemas.microsoft.com/office/drawing/2014/main" id="{8E00EACE-58D8-EB45-A6E5-01026A17E90A}"/>
              </a:ext>
            </a:extLst>
          </p:cNvPr>
          <p:cNvSpPr/>
          <p:nvPr/>
        </p:nvSpPr>
        <p:spPr>
          <a:xfrm>
            <a:off x="7700377" y="4797152"/>
            <a:ext cx="2023898" cy="87136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Ignore them</a:t>
            </a:r>
          </a:p>
        </p:txBody>
      </p:sp>
      <p:sp>
        <p:nvSpPr>
          <p:cNvPr id="22" name="Rectangle: Rounded Corners 27">
            <a:extLst>
              <a:ext uri="{FF2B5EF4-FFF2-40B4-BE49-F238E27FC236}">
                <a16:creationId xmlns:a16="http://schemas.microsoft.com/office/drawing/2014/main" id="{84B65812-87F1-DC44-AFBB-2DDF59260A08}"/>
              </a:ext>
            </a:extLst>
          </p:cNvPr>
          <p:cNvSpPr/>
          <p:nvPr/>
        </p:nvSpPr>
        <p:spPr>
          <a:xfrm>
            <a:off x="7700375" y="1052736"/>
            <a:ext cx="2023899" cy="87136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Smile</a:t>
            </a:r>
          </a:p>
        </p:txBody>
      </p:sp>
      <p:sp>
        <p:nvSpPr>
          <p:cNvPr id="23" name="Rectangle: Rounded Corners 27">
            <a:extLst>
              <a:ext uri="{FF2B5EF4-FFF2-40B4-BE49-F238E27FC236}">
                <a16:creationId xmlns:a16="http://schemas.microsoft.com/office/drawing/2014/main" id="{2750B2DC-67E4-1C47-A31F-7244FB43F799}"/>
              </a:ext>
            </a:extLst>
          </p:cNvPr>
          <p:cNvSpPr/>
          <p:nvPr/>
        </p:nvSpPr>
        <p:spPr>
          <a:xfrm>
            <a:off x="7700375" y="3861048"/>
            <a:ext cx="2023899" cy="87136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Ask if they are OK</a:t>
            </a:r>
          </a:p>
        </p:txBody>
      </p:sp>
      <p:sp>
        <p:nvSpPr>
          <p:cNvPr id="24" name="Rectangle: Rounded Corners 27">
            <a:extLst>
              <a:ext uri="{FF2B5EF4-FFF2-40B4-BE49-F238E27FC236}">
                <a16:creationId xmlns:a16="http://schemas.microsoft.com/office/drawing/2014/main" id="{E5C719E0-7BC0-E14F-BBD1-52995923B9FC}"/>
              </a:ext>
            </a:extLst>
          </p:cNvPr>
          <p:cNvSpPr/>
          <p:nvPr/>
        </p:nvSpPr>
        <p:spPr>
          <a:xfrm>
            <a:off x="10059052" y="4797152"/>
            <a:ext cx="2023898" cy="87136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Ask if you can help</a:t>
            </a:r>
          </a:p>
        </p:txBody>
      </p:sp>
      <p:sp>
        <p:nvSpPr>
          <p:cNvPr id="25" name="Rectangle: Rounded Corners 27">
            <a:extLst>
              <a:ext uri="{FF2B5EF4-FFF2-40B4-BE49-F238E27FC236}">
                <a16:creationId xmlns:a16="http://schemas.microsoft.com/office/drawing/2014/main" id="{4176036D-1A46-F74A-A6EC-092A62089B55}"/>
              </a:ext>
            </a:extLst>
          </p:cNvPr>
          <p:cNvSpPr/>
          <p:nvPr/>
        </p:nvSpPr>
        <p:spPr>
          <a:xfrm>
            <a:off x="10069551" y="2924944"/>
            <a:ext cx="2023900" cy="87136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Walk away</a:t>
            </a:r>
          </a:p>
        </p:txBody>
      </p:sp>
      <p:sp>
        <p:nvSpPr>
          <p:cNvPr id="26" name="Rectangle: Rounded Corners 27">
            <a:extLst>
              <a:ext uri="{FF2B5EF4-FFF2-40B4-BE49-F238E27FC236}">
                <a16:creationId xmlns:a16="http://schemas.microsoft.com/office/drawing/2014/main" id="{850C083E-A738-394E-B5DD-453EB615538C}"/>
              </a:ext>
            </a:extLst>
          </p:cNvPr>
          <p:cNvSpPr/>
          <p:nvPr/>
        </p:nvSpPr>
        <p:spPr>
          <a:xfrm>
            <a:off x="10056440" y="3853781"/>
            <a:ext cx="2031332" cy="87136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Invite them to join</a:t>
            </a:r>
          </a:p>
        </p:txBody>
      </p:sp>
      <p:sp>
        <p:nvSpPr>
          <p:cNvPr id="27" name="Rectangle: Rounded Corners 27">
            <a:extLst>
              <a:ext uri="{FF2B5EF4-FFF2-40B4-BE49-F238E27FC236}">
                <a16:creationId xmlns:a16="http://schemas.microsoft.com/office/drawing/2014/main" id="{68F230E6-9A17-9B4F-A1FB-9B70F20B360F}"/>
              </a:ext>
            </a:extLst>
          </p:cNvPr>
          <p:cNvSpPr/>
          <p:nvPr/>
        </p:nvSpPr>
        <p:spPr>
          <a:xfrm>
            <a:off x="10069550" y="1988840"/>
            <a:ext cx="2031331" cy="87136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Find an adult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B3107C7-B6E4-434C-BF01-3F08CCD6E284}"/>
              </a:ext>
            </a:extLst>
          </p:cNvPr>
          <p:cNvSpPr/>
          <p:nvPr/>
        </p:nvSpPr>
        <p:spPr>
          <a:xfrm>
            <a:off x="7700376" y="1988840"/>
            <a:ext cx="2023900" cy="87136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Laugh</a:t>
            </a:r>
          </a:p>
        </p:txBody>
      </p:sp>
      <p:sp>
        <p:nvSpPr>
          <p:cNvPr id="29" name="Rectangle: Rounded Corners 27">
            <a:extLst>
              <a:ext uri="{FF2B5EF4-FFF2-40B4-BE49-F238E27FC236}">
                <a16:creationId xmlns:a16="http://schemas.microsoft.com/office/drawing/2014/main" id="{86458534-2EAD-D54F-9DDF-E5E1F58713CF}"/>
              </a:ext>
            </a:extLst>
          </p:cNvPr>
          <p:cNvSpPr/>
          <p:nvPr/>
        </p:nvSpPr>
        <p:spPr>
          <a:xfrm>
            <a:off x="10056440" y="1052736"/>
            <a:ext cx="2044223" cy="87136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Compliment them </a:t>
            </a:r>
          </a:p>
        </p:txBody>
      </p:sp>
      <p:sp>
        <p:nvSpPr>
          <p:cNvPr id="30" name="Rectangle: Rounded Corners 27">
            <a:extLst>
              <a:ext uri="{FF2B5EF4-FFF2-40B4-BE49-F238E27FC236}">
                <a16:creationId xmlns:a16="http://schemas.microsoft.com/office/drawing/2014/main" id="{EEA790A2-F90C-AB4A-9B78-149611AC0EE5}"/>
              </a:ext>
            </a:extLst>
          </p:cNvPr>
          <p:cNvSpPr/>
          <p:nvPr/>
        </p:nvSpPr>
        <p:spPr>
          <a:xfrm>
            <a:off x="7705922" y="2924944"/>
            <a:ext cx="2023899" cy="87136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Sit with them</a:t>
            </a:r>
          </a:p>
        </p:txBody>
      </p:sp>
    </p:spTree>
    <p:extLst>
      <p:ext uri="{BB962C8B-B14F-4D97-AF65-F5344CB8AC3E}">
        <p14:creationId xmlns:p14="http://schemas.microsoft.com/office/powerpoint/2010/main" val="1684619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923CC6-BDD5-6F4E-A784-4A55DD6F85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3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4ACBB3-6D1A-4C47-B237-B74F608F2FCB}"/>
              </a:ext>
            </a:extLst>
          </p:cNvPr>
          <p:cNvCxnSpPr>
            <a:cxnSpLocks/>
          </p:cNvCxnSpPr>
          <p:nvPr/>
        </p:nvCxnSpPr>
        <p:spPr>
          <a:xfrm flipH="1">
            <a:off x="0" y="5869279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463A4DB4-70AE-8B49-B220-0C514A3420B3}"/>
              </a:ext>
            </a:extLst>
          </p:cNvPr>
          <p:cNvSpPr txBox="1">
            <a:spLocks/>
          </p:cNvSpPr>
          <p:nvPr/>
        </p:nvSpPr>
        <p:spPr>
          <a:xfrm>
            <a:off x="2244810" y="1687843"/>
            <a:ext cx="7702380" cy="14825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Do you think </a:t>
            </a:r>
            <a:r>
              <a:rPr lang="en-US" sz="50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it is </a:t>
            </a:r>
            <a:r>
              <a:rPr lang="en-US" sz="5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possible to reduce bullying in your school? </a:t>
            </a:r>
            <a:endParaRPr lang="en-US" sz="50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A78E0DC-6448-EA49-AF05-1A31513385FC}"/>
              </a:ext>
            </a:extLst>
          </p:cNvPr>
          <p:cNvGrpSpPr/>
          <p:nvPr/>
        </p:nvGrpSpPr>
        <p:grpSpPr>
          <a:xfrm>
            <a:off x="1841474" y="1124744"/>
            <a:ext cx="8509051" cy="3169579"/>
            <a:chOff x="2715216" y="1625815"/>
            <a:chExt cx="6804468" cy="237504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A96F677-AA6D-F14A-9F40-5EC7B0D0244B}"/>
                </a:ext>
              </a:extLst>
            </p:cNvPr>
            <p:cNvGrpSpPr/>
            <p:nvPr/>
          </p:nvGrpSpPr>
          <p:grpSpPr>
            <a:xfrm>
              <a:off x="2715216" y="1625815"/>
              <a:ext cx="238568" cy="2375049"/>
              <a:chOff x="2143125" y="1643063"/>
              <a:chExt cx="547688" cy="2375049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AA628F7-3C36-EA4D-81BC-90A08EBF85CB}"/>
                  </a:ext>
                </a:extLst>
              </p:cNvPr>
              <p:cNvCxnSpPr/>
              <p:nvPr/>
            </p:nvCxnSpPr>
            <p:spPr>
              <a:xfrm>
                <a:off x="2143125" y="1643063"/>
                <a:ext cx="0" cy="2357437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64B1AF8-7904-9E4E-8D74-C3D484EED1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3125" y="1643063"/>
                <a:ext cx="547688" cy="0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1D5371E8-1E9A-C14A-A0D7-401C0FD13B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3125" y="4018112"/>
                <a:ext cx="547688" cy="0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791C7C3-12F4-DB4E-90EC-3B4F9A65CB33}"/>
                </a:ext>
              </a:extLst>
            </p:cNvPr>
            <p:cNvGrpSpPr/>
            <p:nvPr/>
          </p:nvGrpSpPr>
          <p:grpSpPr>
            <a:xfrm rot="10800000">
              <a:off x="9268416" y="1625815"/>
              <a:ext cx="251268" cy="2375049"/>
              <a:chOff x="2113969" y="1643063"/>
              <a:chExt cx="576844" cy="2375049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7D7D883-C81E-534C-A6EB-1A644EA53A1D}"/>
                  </a:ext>
                </a:extLst>
              </p:cNvPr>
              <p:cNvCxnSpPr/>
              <p:nvPr/>
            </p:nvCxnSpPr>
            <p:spPr>
              <a:xfrm>
                <a:off x="2113969" y="1643063"/>
                <a:ext cx="0" cy="2357437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BAFFDC44-BB5B-9C49-80D1-8971DAFC94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3125" y="1643063"/>
                <a:ext cx="547688" cy="0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60A8F5A-BBE9-0841-A921-8C0C137D1F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3125" y="4018112"/>
                <a:ext cx="547688" cy="0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71" y="2891697"/>
            <a:ext cx="3933056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00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Change starts with </a:t>
            </a:r>
            <a:r>
              <a:rPr lang="en-GB" b="1" dirty="0" smtClean="0"/>
              <a:t>… </a:t>
            </a:r>
            <a:r>
              <a:rPr lang="en-GB" b="1" dirty="0"/>
              <a:t>You!</a:t>
            </a:r>
          </a:p>
        </p:txBody>
      </p:sp>
      <p:sp>
        <p:nvSpPr>
          <p:cNvPr id="4" name="Rectangle: Rounded Corners 27">
            <a:extLst>
              <a:ext uri="{FF2B5EF4-FFF2-40B4-BE49-F238E27FC236}">
                <a16:creationId xmlns:a16="http://schemas.microsoft.com/office/drawing/2014/main" id="{2C009CE2-40F0-4740-8AEC-B63F110C6FFD}"/>
              </a:ext>
            </a:extLst>
          </p:cNvPr>
          <p:cNvSpPr/>
          <p:nvPr/>
        </p:nvSpPr>
        <p:spPr>
          <a:xfrm>
            <a:off x="442293" y="980728"/>
            <a:ext cx="5400600" cy="2553615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Bullying is a big issue and can be 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scary to deal with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,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but by making small, simple changes we can all make sure our school is a 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safe, happy place for everyone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.  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784F6E7-0B93-F34C-B746-7083AE4398FF}"/>
              </a:ext>
            </a:extLst>
          </p:cNvPr>
          <p:cNvSpPr/>
          <p:nvPr/>
        </p:nvSpPr>
        <p:spPr>
          <a:xfrm>
            <a:off x="6130925" y="980728"/>
            <a:ext cx="5653707" cy="2053069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Individual </a:t>
            </a:r>
            <a:r>
              <a:rPr lang="en-GB" sz="2400" b="1" dirty="0" smtClean="0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activity: Think 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about a change you could make which would make your school an even better place, a place where bullying doesn’t happen. </a:t>
            </a:r>
          </a:p>
        </p:txBody>
      </p:sp>
      <p:sp>
        <p:nvSpPr>
          <p:cNvPr id="6" name="Rectangle: Rounded Corners 27">
            <a:extLst>
              <a:ext uri="{FF2B5EF4-FFF2-40B4-BE49-F238E27FC236}">
                <a16:creationId xmlns:a16="http://schemas.microsoft.com/office/drawing/2014/main" id="{020D8A23-3FFC-AD49-BDA8-08F0BAC0E697}"/>
              </a:ext>
            </a:extLst>
          </p:cNvPr>
          <p:cNvSpPr/>
          <p:nvPr/>
        </p:nvSpPr>
        <p:spPr>
          <a:xfrm>
            <a:off x="471179" y="3626302"/>
            <a:ext cx="5371714" cy="2126707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So what are you waiting for?!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What change are 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you going to make today and every day 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to help challenge bullying? 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7282298-7FFF-8B40-88BF-47EC384DF4FA}"/>
              </a:ext>
            </a:extLst>
          </p:cNvPr>
          <p:cNvSpPr/>
          <p:nvPr/>
        </p:nvSpPr>
        <p:spPr>
          <a:xfrm>
            <a:off x="6324768" y="3460218"/>
            <a:ext cx="2506630" cy="184098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Write it in a Change Starts With Us heart pledge. 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" t="7110" r="6709" b="6217"/>
          <a:stretch/>
        </p:blipFill>
        <p:spPr bwMode="auto">
          <a:xfrm rot="1303107">
            <a:off x="9716501" y="3338157"/>
            <a:ext cx="1920853" cy="2373140"/>
          </a:xfrm>
          <a:prstGeom prst="rect">
            <a:avLst/>
          </a:prstGeom>
          <a:ln>
            <a:solidFill>
              <a:schemeClr val="accent4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60DE7BD-7A4D-42F2-8459-90681D616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4" y="6324268"/>
            <a:ext cx="2304256" cy="44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6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Pledge ideas 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2E65FDE7-CB46-814A-9000-046465764FF3}"/>
              </a:ext>
            </a:extLst>
          </p:cNvPr>
          <p:cNvSpPr/>
          <p:nvPr/>
        </p:nvSpPr>
        <p:spPr>
          <a:xfrm>
            <a:off x="8544272" y="1179886"/>
            <a:ext cx="3345183" cy="1529034"/>
          </a:xfrm>
          <a:prstGeom prst="wedgeRoundRectCallout">
            <a:avLst>
              <a:gd name="adj1" fmla="val -1080"/>
              <a:gd name="adj2" fmla="val 73834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“... asking pupils how their lunch break has been every day!”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93" y="1748239"/>
            <a:ext cx="3470674" cy="34706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20336" y="2505666"/>
            <a:ext cx="3672408" cy="36724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8" y="1412776"/>
            <a:ext cx="4185606" cy="41856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214" y="2115115"/>
            <a:ext cx="2893786" cy="2780928"/>
          </a:xfrm>
          <a:prstGeom prst="rect">
            <a:avLst/>
          </a:prstGeom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35356D9F-99AB-8847-A269-252B25069259}"/>
              </a:ext>
            </a:extLst>
          </p:cNvPr>
          <p:cNvSpPr/>
          <p:nvPr/>
        </p:nvSpPr>
        <p:spPr>
          <a:xfrm>
            <a:off x="4156313" y="1000958"/>
            <a:ext cx="3601428" cy="1590471"/>
          </a:xfrm>
          <a:prstGeom prst="wedgeRoundRectCallout">
            <a:avLst>
              <a:gd name="adj1" fmla="val -3439"/>
              <a:gd name="adj2" fmla="val 64761"/>
              <a:gd name="adj3" fmla="val 16667"/>
            </a:avLst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effectLst/>
                <a:latin typeface="Century Gothic" panose="020B0502020202020204" pitchFamily="34" charset="0"/>
              </a:rPr>
              <a:t>“…choosing not to share things that could upset someone else.” 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CC358943-17E6-8D4A-9BA0-BBD8744FD340}"/>
              </a:ext>
            </a:extLst>
          </p:cNvPr>
          <p:cNvSpPr/>
          <p:nvPr/>
        </p:nvSpPr>
        <p:spPr>
          <a:xfrm>
            <a:off x="6065878" y="4536314"/>
            <a:ext cx="3471830" cy="1384938"/>
          </a:xfrm>
          <a:prstGeom prst="wedgeRoundRectCallout">
            <a:avLst>
              <a:gd name="adj1" fmla="val -3299"/>
              <a:gd name="adj2" fmla="val -95810"/>
              <a:gd name="adj3" fmla="val 16667"/>
            </a:avLst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“… making sure my friends always know they can talk to me.”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012" y="2125134"/>
            <a:ext cx="2778974" cy="2670594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62E37104-BCE5-B04A-8C1B-080ED6B82DF9}"/>
              </a:ext>
            </a:extLst>
          </p:cNvPr>
          <p:cNvSpPr/>
          <p:nvPr/>
        </p:nvSpPr>
        <p:spPr>
          <a:xfrm>
            <a:off x="2104409" y="4509120"/>
            <a:ext cx="3601429" cy="1439531"/>
          </a:xfrm>
          <a:prstGeom prst="wedgeRoundRectCallout">
            <a:avLst>
              <a:gd name="adj1" fmla="val 26354"/>
              <a:gd name="adj2" fmla="val -91246"/>
              <a:gd name="adj3" fmla="val 16667"/>
            </a:avLst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“…inviting people to join in even if they aren’t my friends.”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2FBF9DA0-65A0-4346-868A-2BBEC59594B3}"/>
              </a:ext>
            </a:extLst>
          </p:cNvPr>
          <p:cNvSpPr/>
          <p:nvPr/>
        </p:nvSpPr>
        <p:spPr>
          <a:xfrm>
            <a:off x="225455" y="1183592"/>
            <a:ext cx="3406056" cy="1595321"/>
          </a:xfrm>
          <a:prstGeom prst="wedgeRoundRectCallout">
            <a:avLst>
              <a:gd name="adj1" fmla="val -3558"/>
              <a:gd name="adj2" fmla="val 84390"/>
              <a:gd name="adj3" fmla="val 16667"/>
            </a:avLst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“…looking out for children who look lonely at lunch.”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D44D4C5F-E539-4AA5-9D90-F660384B84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4" y="6324268"/>
            <a:ext cx="2304256" cy="44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33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Change starts with … </a:t>
            </a:r>
            <a:r>
              <a:rPr lang="en-GB" b="1" dirty="0" smtClean="0"/>
              <a:t>Us</a:t>
            </a:r>
            <a:r>
              <a:rPr lang="en-GB" b="1" dirty="0"/>
              <a:t>! </a:t>
            </a:r>
          </a:p>
        </p:txBody>
      </p:sp>
      <p:pic>
        <p:nvPicPr>
          <p:cNvPr id="4" name="Picture 3" descr="A picture containing indoor, cup, sitting, table&#10;&#10;Description automatically generated">
            <a:extLst>
              <a:ext uri="{FF2B5EF4-FFF2-40B4-BE49-F238E27FC236}">
                <a16:creationId xmlns:a16="http://schemas.microsoft.com/office/drawing/2014/main" id="{CA554EE8-9C5C-264B-8C2A-2F57CC2EAE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1299" y="1737663"/>
            <a:ext cx="3269501" cy="28376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642FA8-17E3-B44B-B6B9-F784DBD81E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096" y="1744446"/>
            <a:ext cx="4109435" cy="3082076"/>
          </a:xfrm>
          <a:prstGeom prst="rect">
            <a:avLst/>
          </a:prstGeom>
        </p:spPr>
      </p:pic>
      <p:pic>
        <p:nvPicPr>
          <p:cNvPr id="6" name="Picture 5" descr="A person wearing a yellow jacket&#10;&#10;Description automatically generated">
            <a:extLst>
              <a:ext uri="{FF2B5EF4-FFF2-40B4-BE49-F238E27FC236}">
                <a16:creationId xmlns:a16="http://schemas.microsoft.com/office/drawing/2014/main" id="{1F6B44D7-182B-4B46-9741-B6AAD3CC45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4067" y="1804402"/>
            <a:ext cx="3173761" cy="3173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304776-F536-A14B-B595-AD67C0823E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568" y="1626112"/>
            <a:ext cx="2744614" cy="3275051"/>
          </a:xfrm>
          <a:prstGeom prst="rect">
            <a:avLst/>
          </a:prstGeom>
        </p:spPr>
      </p:pic>
      <p:sp>
        <p:nvSpPr>
          <p:cNvPr id="8" name="Rectangle: Rounded Corners 27">
            <a:extLst>
              <a:ext uri="{FF2B5EF4-FFF2-40B4-BE49-F238E27FC236}">
                <a16:creationId xmlns:a16="http://schemas.microsoft.com/office/drawing/2014/main" id="{A225EE99-F8E5-B145-8A8B-FD41C2E0C9A2}"/>
              </a:ext>
            </a:extLst>
          </p:cNvPr>
          <p:cNvSpPr/>
          <p:nvPr/>
        </p:nvSpPr>
        <p:spPr>
          <a:xfrm>
            <a:off x="1559496" y="4708188"/>
            <a:ext cx="9063389" cy="1023769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Is there something we could put in our classroom to encourage us to make changes to stop bullying? 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9" name="Rectangle: Rounded Corners 19">
            <a:extLst>
              <a:ext uri="{FF2B5EF4-FFF2-40B4-BE49-F238E27FC236}">
                <a16:creationId xmlns:a16="http://schemas.microsoft.com/office/drawing/2014/main" id="{4C81A62B-7949-404D-B787-57F7E10677FF}"/>
              </a:ext>
            </a:extLst>
          </p:cNvPr>
          <p:cNvSpPr/>
          <p:nvPr/>
        </p:nvSpPr>
        <p:spPr>
          <a:xfrm>
            <a:off x="9324868" y="1050608"/>
            <a:ext cx="2867132" cy="77723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Make an Inspiration wall</a:t>
            </a:r>
          </a:p>
        </p:txBody>
      </p:sp>
      <p:sp>
        <p:nvSpPr>
          <p:cNvPr id="10" name="Rectangle: Rounded Corners 19">
            <a:extLst>
              <a:ext uri="{FF2B5EF4-FFF2-40B4-BE49-F238E27FC236}">
                <a16:creationId xmlns:a16="http://schemas.microsoft.com/office/drawing/2014/main" id="{2B7D524D-2E71-214A-B6E6-7BFE30462A09}"/>
              </a:ext>
            </a:extLst>
          </p:cNvPr>
          <p:cNvSpPr/>
          <p:nvPr/>
        </p:nvSpPr>
        <p:spPr>
          <a:xfrm>
            <a:off x="6369747" y="1050608"/>
            <a:ext cx="2783421" cy="82367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Create a check-in wall</a:t>
            </a:r>
          </a:p>
        </p:txBody>
      </p:sp>
      <p:sp>
        <p:nvSpPr>
          <p:cNvPr id="12" name="Rectangle: Rounded Corners 19">
            <a:extLst>
              <a:ext uri="{FF2B5EF4-FFF2-40B4-BE49-F238E27FC236}">
                <a16:creationId xmlns:a16="http://schemas.microsoft.com/office/drawing/2014/main" id="{07562D8E-F017-8445-B0EA-19EF21F13D5F}"/>
              </a:ext>
            </a:extLst>
          </p:cNvPr>
          <p:cNvSpPr/>
          <p:nvPr/>
        </p:nvSpPr>
        <p:spPr>
          <a:xfrm>
            <a:off x="3356340" y="1044565"/>
            <a:ext cx="2729362" cy="737465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Make exploding books!</a:t>
            </a:r>
          </a:p>
        </p:txBody>
      </p:sp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38992F72-2435-E247-AFE7-4A4B5482C324}"/>
              </a:ext>
            </a:extLst>
          </p:cNvPr>
          <p:cNvSpPr/>
          <p:nvPr/>
        </p:nvSpPr>
        <p:spPr>
          <a:xfrm>
            <a:off x="108031" y="1050617"/>
            <a:ext cx="2902929" cy="75409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Start a jar full of small changes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D6A615A3-96E7-46EE-87C3-4AB6529E5E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4" y="6324268"/>
            <a:ext cx="2304256" cy="44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4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064" y="-393005"/>
            <a:ext cx="10684736" cy="2083694"/>
          </a:xfrm>
        </p:spPr>
        <p:txBody>
          <a:bodyPr/>
          <a:lstStyle/>
          <a:p>
            <a:r>
              <a:rPr lang="en-GB" b="1" dirty="0"/>
              <a:t>Change Starts With Us!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58" y="-332456"/>
            <a:ext cx="3756422" cy="3756422"/>
          </a:xfrm>
        </p:spPr>
      </p:pic>
      <p:sp>
        <p:nvSpPr>
          <p:cNvPr id="5" name="TextBox 4"/>
          <p:cNvSpPr txBox="1"/>
          <p:nvPr/>
        </p:nvSpPr>
        <p:spPr>
          <a:xfrm>
            <a:off x="9640574" y="760925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+mn-lt"/>
              </a:rPr>
              <a:t>Your </a:t>
            </a:r>
            <a:br>
              <a:rPr lang="en-GB" sz="3200" b="1" dirty="0">
                <a:solidFill>
                  <a:schemeClr val="bg1"/>
                </a:solidFill>
                <a:latin typeface="+mn-lt"/>
              </a:rPr>
            </a:br>
            <a:r>
              <a:rPr lang="en-GB" sz="3200" b="1" dirty="0">
                <a:solidFill>
                  <a:schemeClr val="bg1"/>
                </a:solidFill>
                <a:latin typeface="+mn-lt"/>
              </a:rPr>
              <a:t>opinion matters! </a:t>
            </a:r>
          </a:p>
        </p:txBody>
      </p:sp>
      <p:sp>
        <p:nvSpPr>
          <p:cNvPr id="6" name="Shape 114">
            <a:extLst>
              <a:ext uri="{FF2B5EF4-FFF2-40B4-BE49-F238E27FC236}">
                <a16:creationId xmlns:a16="http://schemas.microsoft.com/office/drawing/2014/main" id="{BBB64240-36BF-45D7-9649-A6A329866282}"/>
              </a:ext>
            </a:extLst>
          </p:cNvPr>
          <p:cNvSpPr/>
          <p:nvPr/>
        </p:nvSpPr>
        <p:spPr>
          <a:xfrm>
            <a:off x="3771793" y="2636912"/>
            <a:ext cx="4787741" cy="1458464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GB" sz="28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Do you think it is possible to reduce bullying in your school? </a:t>
            </a:r>
            <a:endParaRPr lang="en-GB" sz="4400" b="1" i="1" dirty="0">
              <a:solidFill>
                <a:schemeClr val="bg1"/>
              </a:solidFill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7" name="Rectangle: Rounded Corners 33">
            <a:extLst>
              <a:ext uri="{FF2B5EF4-FFF2-40B4-BE49-F238E27FC236}">
                <a16:creationId xmlns:a16="http://schemas.microsoft.com/office/drawing/2014/main" id="{4D41248F-B1B5-4E81-93C3-71A70A555EC4}"/>
              </a:ext>
            </a:extLst>
          </p:cNvPr>
          <p:cNvSpPr/>
          <p:nvPr/>
        </p:nvSpPr>
        <p:spPr>
          <a:xfrm>
            <a:off x="377802" y="1772816"/>
            <a:ext cx="8718656" cy="802137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This week, we want you to 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make your voice heard 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on bullying! </a:t>
            </a:r>
          </a:p>
          <a:p>
            <a:pPr algn="ctr"/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You have been discussing the question: </a:t>
            </a:r>
          </a:p>
        </p:txBody>
      </p:sp>
      <p:sp>
        <p:nvSpPr>
          <p:cNvPr id="8" name="Rectangle: Rounded Corners 33">
            <a:extLst>
              <a:ext uri="{FF2B5EF4-FFF2-40B4-BE49-F238E27FC236}">
                <a16:creationId xmlns:a16="http://schemas.microsoft.com/office/drawing/2014/main" id="{C85AD3C7-4A2E-44F6-936F-5B3521B6A0CD}"/>
              </a:ext>
            </a:extLst>
          </p:cNvPr>
          <p:cNvSpPr/>
          <p:nvPr/>
        </p:nvSpPr>
        <p:spPr>
          <a:xfrm>
            <a:off x="3791744" y="4188611"/>
            <a:ext cx="8220282" cy="183267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We want to hear your ideas for how to make schools 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happier and safer 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for everyone. Maybe there is something you 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would like </a:t>
            </a:r>
            <a:r>
              <a:rPr lang="en-GB" sz="2000" b="1" dirty="0" smtClean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to 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change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, or something you already do that others could learn from! Either way, 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we want to hear your ideas for reducing bullying.  </a:t>
            </a:r>
            <a:endParaRPr lang="en-GB" sz="2000" dirty="0">
              <a:solidFill>
                <a:schemeClr val="accen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" name="Rectangle: Rounded Corners 33">
            <a:extLst>
              <a:ext uri="{FF2B5EF4-FFF2-40B4-BE49-F238E27FC236}">
                <a16:creationId xmlns:a16="http://schemas.microsoft.com/office/drawing/2014/main" id="{139875C3-949C-234A-95BC-AC38600D4F64}"/>
              </a:ext>
            </a:extLst>
          </p:cNvPr>
          <p:cNvSpPr/>
          <p:nvPr/>
        </p:nvSpPr>
        <p:spPr>
          <a:xfrm>
            <a:off x="214084" y="4198200"/>
            <a:ext cx="3496528" cy="182308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Now it’s time to vote this question and share your opinion with the nation. </a:t>
            </a:r>
          </a:p>
        </p:txBody>
      </p:sp>
      <p:sp>
        <p:nvSpPr>
          <p:cNvPr id="10" name="Rectangle: Rounded Corners 33">
            <a:extLst>
              <a:ext uri="{FF2B5EF4-FFF2-40B4-BE49-F238E27FC236}">
                <a16:creationId xmlns:a16="http://schemas.microsoft.com/office/drawing/2014/main" id="{2841B5B0-6635-5849-A485-94F161A02B0B}"/>
              </a:ext>
            </a:extLst>
          </p:cNvPr>
          <p:cNvSpPr/>
          <p:nvPr/>
        </p:nvSpPr>
        <p:spPr>
          <a:xfrm>
            <a:off x="377801" y="966977"/>
            <a:ext cx="8718657" cy="73383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So, bullying can be a problem both in schools and online. But it doesn’t have to be this way!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22" y="2104693"/>
            <a:ext cx="4169082" cy="24764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910" y="2132856"/>
            <a:ext cx="4278905" cy="2541670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5B9FF00B-2C64-477D-9983-2C65E499B7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4" y="6324268"/>
            <a:ext cx="2304256" cy="44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2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923CC6-BDD5-6F4E-A784-4A55DD6F85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3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4ACBB3-6D1A-4C47-B237-B74F608F2FCB}"/>
              </a:ext>
            </a:extLst>
          </p:cNvPr>
          <p:cNvCxnSpPr>
            <a:cxnSpLocks/>
          </p:cNvCxnSpPr>
          <p:nvPr/>
        </p:nvCxnSpPr>
        <p:spPr>
          <a:xfrm flipH="1">
            <a:off x="0" y="5869279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463A4DB4-70AE-8B49-B220-0C514A3420B3}"/>
              </a:ext>
            </a:extLst>
          </p:cNvPr>
          <p:cNvSpPr txBox="1">
            <a:spLocks/>
          </p:cNvSpPr>
          <p:nvPr/>
        </p:nvSpPr>
        <p:spPr>
          <a:xfrm>
            <a:off x="2282899" y="1194954"/>
            <a:ext cx="7702380" cy="14825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Make your vote count:</a:t>
            </a:r>
            <a:r>
              <a:rPr lang="en-GB" sz="48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“Do you think it is possible to reduce bullying in your school?” </a:t>
            </a:r>
            <a:r>
              <a:rPr lang="en-US" sz="48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A78E0DC-6448-EA49-AF05-1A31513385FC}"/>
              </a:ext>
            </a:extLst>
          </p:cNvPr>
          <p:cNvGrpSpPr/>
          <p:nvPr/>
        </p:nvGrpSpPr>
        <p:grpSpPr>
          <a:xfrm>
            <a:off x="1841474" y="1124744"/>
            <a:ext cx="8509051" cy="3169579"/>
            <a:chOff x="2715216" y="1625815"/>
            <a:chExt cx="6804468" cy="237504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A96F677-AA6D-F14A-9F40-5EC7B0D0244B}"/>
                </a:ext>
              </a:extLst>
            </p:cNvPr>
            <p:cNvGrpSpPr/>
            <p:nvPr/>
          </p:nvGrpSpPr>
          <p:grpSpPr>
            <a:xfrm>
              <a:off x="2715216" y="1625815"/>
              <a:ext cx="238568" cy="2375049"/>
              <a:chOff x="2143125" y="1643063"/>
              <a:chExt cx="547688" cy="2375049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AA628F7-3C36-EA4D-81BC-90A08EBF85CB}"/>
                  </a:ext>
                </a:extLst>
              </p:cNvPr>
              <p:cNvCxnSpPr/>
              <p:nvPr/>
            </p:nvCxnSpPr>
            <p:spPr>
              <a:xfrm>
                <a:off x="2143125" y="1643063"/>
                <a:ext cx="0" cy="2357437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64B1AF8-7904-9E4E-8D74-C3D484EED1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3125" y="1643063"/>
                <a:ext cx="547688" cy="0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1D5371E8-1E9A-C14A-A0D7-401C0FD13B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3125" y="4018112"/>
                <a:ext cx="547688" cy="0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791C7C3-12F4-DB4E-90EC-3B4F9A65CB33}"/>
                </a:ext>
              </a:extLst>
            </p:cNvPr>
            <p:cNvGrpSpPr/>
            <p:nvPr/>
          </p:nvGrpSpPr>
          <p:grpSpPr>
            <a:xfrm rot="10800000">
              <a:off x="9268416" y="1625815"/>
              <a:ext cx="251268" cy="2375049"/>
              <a:chOff x="2113969" y="1643063"/>
              <a:chExt cx="576844" cy="2375049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7D7D883-C81E-534C-A6EB-1A644EA53A1D}"/>
                  </a:ext>
                </a:extLst>
              </p:cNvPr>
              <p:cNvCxnSpPr/>
              <p:nvPr/>
            </p:nvCxnSpPr>
            <p:spPr>
              <a:xfrm>
                <a:off x="2113969" y="1643063"/>
                <a:ext cx="0" cy="2357437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BAFFDC44-BB5B-9C49-80D1-8971DAFC94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3125" y="1643063"/>
                <a:ext cx="547688" cy="0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60A8F5A-BBE9-0841-A921-8C0C137D1F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3125" y="4018112"/>
                <a:ext cx="547688" cy="0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722" y="3284984"/>
            <a:ext cx="6202660" cy="415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Do you think </a:t>
            </a:r>
            <a:r>
              <a:rPr lang="en-GB" sz="2800" b="1" dirty="0" smtClean="0"/>
              <a:t>it is </a:t>
            </a:r>
            <a:r>
              <a:rPr lang="en-GB" sz="2800" b="1" dirty="0"/>
              <a:t>possible to reduce bullying in your school?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06692" y="1593951"/>
            <a:ext cx="5221755" cy="4427337"/>
            <a:chOff x="191344" y="1540423"/>
            <a:chExt cx="5221755" cy="44273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4D72E9C-F1B6-4373-A3CD-843567B10B03}"/>
                </a:ext>
              </a:extLst>
            </p:cNvPr>
            <p:cNvSpPr/>
            <p:nvPr/>
          </p:nvSpPr>
          <p:spPr>
            <a:xfrm>
              <a:off x="191344" y="1540423"/>
              <a:ext cx="5221755" cy="432047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accent1"/>
                  </a:solidFill>
                  <a:latin typeface="Century Gothic"/>
                  <a:ea typeface="Lato" panose="020F0502020204030203" pitchFamily="34" charset="0"/>
                  <a:cs typeface="Century Gothic"/>
                </a:rPr>
                <a:t>Yes</a:t>
              </a:r>
              <a:endParaRPr lang="en-GB" sz="2400" b="1" dirty="0">
                <a:solidFill>
                  <a:schemeClr val="accent1"/>
                </a:solidFill>
                <a:latin typeface="Century Gothic"/>
                <a:ea typeface="Lato" panose="020F0502020204030203" pitchFamily="34" charset="0"/>
                <a:cs typeface="Century Gothic"/>
              </a:endParaRPr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1D6E6CB8-8AD4-4AB9-916F-2C9DC6F59431}"/>
                </a:ext>
              </a:extLst>
            </p:cNvPr>
            <p:cNvSpPr txBox="1">
              <a:spLocks/>
            </p:cNvSpPr>
            <p:nvPr/>
          </p:nvSpPr>
          <p:spPr>
            <a:xfrm>
              <a:off x="191344" y="1988840"/>
              <a:ext cx="5221755" cy="397892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68580" tIns="34290" rIns="68580" bIns="34290" rtlCol="0">
              <a:noAutofit/>
            </a:bodyPr>
            <a:lstStyle>
              <a:lvl1pPr marL="228594" indent="-228594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202665"/>
                </a:buClr>
                <a:buFont typeface="Wingdings" pitchFamily="2" charset="2"/>
                <a:buChar char="§"/>
                <a:defRPr sz="1867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68578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202665"/>
                </a:buClr>
                <a:buFont typeface="Wingdings" pitchFamily="2" charset="2"/>
                <a:buChar char="§"/>
                <a:defRPr sz="1867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202665"/>
                </a:buClr>
                <a:buFont typeface="Wingdings" pitchFamily="2" charset="2"/>
                <a:buChar char="§"/>
                <a:defRPr sz="1867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202665"/>
                </a:buClr>
                <a:buFont typeface="Wingdings" pitchFamily="2" charset="2"/>
                <a:buChar char="§"/>
                <a:defRPr sz="1867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202665"/>
                </a:buClr>
                <a:buFont typeface="Wingdings" pitchFamily="2" charset="2"/>
                <a:buChar char="§"/>
                <a:defRPr sz="1867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fontAlgn="auto">
                <a:spcBef>
                  <a:spcPts val="360"/>
                </a:spcBef>
                <a:spcAft>
                  <a:spcPts val="0"/>
                </a:spcAft>
                <a:buClr>
                  <a:srgbClr val="DF6068"/>
                </a:buClr>
                <a:buSzPct val="100000"/>
                <a:buFont typeface="Arial" charset="0"/>
                <a:buChar char="•"/>
              </a:pPr>
              <a:r>
                <a:rPr lang="en-GB" sz="2400" dirty="0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Until bullying ends once and for all, there must be more we can do.</a:t>
              </a:r>
            </a:p>
            <a:p>
              <a:pPr marL="285750" indent="-285750" fontAlgn="auto">
                <a:spcBef>
                  <a:spcPts val="360"/>
                </a:spcBef>
                <a:spcAft>
                  <a:spcPts val="0"/>
                </a:spcAft>
                <a:buClr>
                  <a:srgbClr val="DF6068"/>
                </a:buClr>
                <a:buSzPct val="100000"/>
                <a:buFont typeface="Arial" charset="0"/>
                <a:buChar char="•"/>
              </a:pPr>
              <a:r>
                <a:rPr lang="en-GB" sz="2400" dirty="0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There is always room for improvement.  </a:t>
              </a:r>
            </a:p>
            <a:p>
              <a:pPr marL="285750" indent="-285750" fontAlgn="auto">
                <a:spcBef>
                  <a:spcPts val="360"/>
                </a:spcBef>
                <a:spcAft>
                  <a:spcPts val="0"/>
                </a:spcAft>
                <a:buClr>
                  <a:srgbClr val="DF6068"/>
                </a:buClr>
                <a:buSzPct val="100000"/>
                <a:buFont typeface="Arial" charset="0"/>
                <a:buChar char="•"/>
              </a:pPr>
              <a:r>
                <a:rPr lang="en-GB" sz="2400" dirty="0"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rPr>
                <a:t>Even small changes like smiling at someone, can make a big difference. </a:t>
              </a:r>
            </a:p>
            <a:p>
              <a:pPr marL="285750" indent="-285750" fontAlgn="auto">
                <a:spcBef>
                  <a:spcPts val="360"/>
                </a:spcBef>
                <a:spcAft>
                  <a:spcPts val="0"/>
                </a:spcAft>
                <a:buClr>
                  <a:srgbClr val="DF6068"/>
                </a:buClr>
                <a:buSzPct val="100000"/>
                <a:buFont typeface="Arial" charset="0"/>
                <a:buChar char="•"/>
              </a:pPr>
              <a:r>
                <a:rPr lang="en-GB" sz="2400" dirty="0">
                  <a:latin typeface="Century Gothic" panose="020B0502020202020204" pitchFamily="34" charset="0"/>
                </a:rPr>
                <a:t>It is everyone’s responsibility to reduce bullying, not just </a:t>
              </a:r>
              <a:r>
                <a:rPr lang="en-GB" sz="2400" dirty="0" smtClean="0">
                  <a:latin typeface="Century Gothic" panose="020B0502020202020204" pitchFamily="34" charset="0"/>
                </a:rPr>
                <a:t> teacher’s</a:t>
              </a:r>
              <a:r>
                <a:rPr lang="en-GB" sz="2400" dirty="0">
                  <a:latin typeface="Century Gothic" panose="020B0502020202020204" pitchFamily="34" charset="0"/>
                </a:rPr>
                <a:t>.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528048" y="1556792"/>
            <a:ext cx="5179883" cy="4410967"/>
            <a:chOff x="6780135" y="1558398"/>
            <a:chExt cx="5179883" cy="441096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3B4992D-0DA8-427B-9320-6F648F0A336C}"/>
                </a:ext>
              </a:extLst>
            </p:cNvPr>
            <p:cNvSpPr/>
            <p:nvPr/>
          </p:nvSpPr>
          <p:spPr>
            <a:xfrm>
              <a:off x="6780135" y="1558398"/>
              <a:ext cx="5179518" cy="432047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accent1"/>
                  </a:solidFill>
                  <a:latin typeface="Century Gothic"/>
                  <a:ea typeface="Lato" panose="020F0502020204030203" pitchFamily="34" charset="0"/>
                  <a:cs typeface="Century Gothic"/>
                </a:rPr>
                <a:t>No</a:t>
              </a:r>
              <a:endParaRPr lang="en-GB" sz="2400" b="1" dirty="0">
                <a:solidFill>
                  <a:schemeClr val="accent1"/>
                </a:solidFill>
                <a:latin typeface="Century Gothic"/>
                <a:ea typeface="Lato" panose="020F0502020204030203" pitchFamily="34" charset="0"/>
                <a:cs typeface="Century Gothic"/>
              </a:endParaRPr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FC4A2BAD-5BA9-405A-99AE-63E779390EBA}"/>
                </a:ext>
              </a:extLst>
            </p:cNvPr>
            <p:cNvSpPr txBox="1">
              <a:spLocks/>
            </p:cNvSpPr>
            <p:nvPr/>
          </p:nvSpPr>
          <p:spPr>
            <a:xfrm>
              <a:off x="6780500" y="1990445"/>
              <a:ext cx="5179518" cy="397892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3525" indent="-263525">
                <a:spcBef>
                  <a:spcPts val="360"/>
                </a:spcBef>
                <a:buClr>
                  <a:srgbClr val="6088EF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GB" sz="24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At our school, everyone does their best to do small things like be kind, helpful and include others. </a:t>
              </a:r>
            </a:p>
            <a:p>
              <a:pPr marL="263525" indent="-263525">
                <a:spcBef>
                  <a:spcPts val="360"/>
                </a:spcBef>
                <a:buClr>
                  <a:srgbClr val="6088EF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GB" sz="24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We have great systems to stop bullying at school. </a:t>
              </a:r>
            </a:p>
            <a:p>
              <a:pPr marL="263525" indent="-263525">
                <a:spcBef>
                  <a:spcPts val="360"/>
                </a:spcBef>
                <a:buClr>
                  <a:srgbClr val="6088EF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GB" sz="24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We don't have any bullying here.</a:t>
              </a:r>
            </a:p>
            <a:p>
              <a:pPr marL="263525" indent="-263525">
                <a:spcBef>
                  <a:spcPts val="360"/>
                </a:spcBef>
                <a:buClr>
                  <a:srgbClr val="6088EF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GB" sz="24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It is not my responsibility to reduce bullying. 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95400" y="980728"/>
            <a:ext cx="3312368" cy="57888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700" b="1" dirty="0">
                <a:solidFill>
                  <a:schemeClr val="bg1"/>
                </a:solidFill>
                <a:latin typeface="+mn-lt"/>
              </a:rPr>
              <a:t>The debate … 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4D08EBB3-6DF7-4CA6-9B30-7CE6F4E59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4" y="6324268"/>
            <a:ext cx="2304256" cy="44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79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E422F5-7F04-7F4D-A53E-9635481C01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3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75AAEC-50AF-8D46-AE86-71D5F4D0CD35}"/>
              </a:ext>
            </a:extLst>
          </p:cNvPr>
          <p:cNvCxnSpPr>
            <a:cxnSpLocks/>
          </p:cNvCxnSpPr>
          <p:nvPr/>
        </p:nvCxnSpPr>
        <p:spPr>
          <a:xfrm flipH="1">
            <a:off x="0" y="5347285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2124533-D77C-AE4E-A69F-67F1AA9286B2}"/>
              </a:ext>
            </a:extLst>
          </p:cNvPr>
          <p:cNvCxnSpPr>
            <a:cxnSpLocks/>
          </p:cNvCxnSpPr>
          <p:nvPr/>
        </p:nvCxnSpPr>
        <p:spPr>
          <a:xfrm>
            <a:off x="1559496" y="2060848"/>
            <a:ext cx="896620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10A2AA1B-433B-BA4F-B399-E5A0CF1E33CB}"/>
              </a:ext>
            </a:extLst>
          </p:cNvPr>
          <p:cNvSpPr txBox="1">
            <a:spLocks/>
          </p:cNvSpPr>
          <p:nvPr/>
        </p:nvSpPr>
        <p:spPr>
          <a:xfrm>
            <a:off x="1047748" y="1146536"/>
            <a:ext cx="10096502" cy="21114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B9E65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Thanks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for participating.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529" y="1657634"/>
            <a:ext cx="8722940" cy="518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8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820" y="911447"/>
            <a:ext cx="12194820" cy="5037833"/>
          </a:xfrm>
          <a:prstGeom prst="rect">
            <a:avLst/>
          </a:prstGeom>
          <a:solidFill>
            <a:schemeClr val="accent6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42398" y="908720"/>
            <a:ext cx="9001000" cy="3587631"/>
            <a:chOff x="248332" y="1051863"/>
            <a:chExt cx="9001000" cy="3587631"/>
          </a:xfrm>
        </p:grpSpPr>
        <p:sp>
          <p:nvSpPr>
            <p:cNvPr id="7" name="Rectangle 6"/>
            <p:cNvSpPr/>
            <p:nvPr/>
          </p:nvSpPr>
          <p:spPr>
            <a:xfrm>
              <a:off x="407368" y="1484784"/>
              <a:ext cx="184731" cy="31547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endParaRPr lang="en-US" sz="19900" dirty="0">
                <a:latin typeface="+mn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8332" y="1051863"/>
              <a:ext cx="9001000" cy="15850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GB" sz="2400" dirty="0">
                  <a:solidFill>
                    <a:srgbClr val="1E1F73"/>
                  </a:solidFill>
                  <a:latin typeface="+mn-lt"/>
                </a:rPr>
                <a:t>The ABA (Anti-Bullying Alliance) defines bullying as:</a:t>
              </a:r>
            </a:p>
            <a:p>
              <a:pPr>
                <a:spcBef>
                  <a:spcPts val="1200"/>
                </a:spcBef>
                <a:spcAft>
                  <a:spcPts val="1200"/>
                </a:spcAft>
                <a:defRPr/>
              </a:pPr>
              <a:endParaRPr lang="en-GB" sz="100" b="1" dirty="0">
                <a:solidFill>
                  <a:srgbClr val="1E1F73"/>
                </a:solidFill>
                <a:latin typeface="+mn-lt"/>
              </a:endParaRPr>
            </a:p>
            <a:p>
              <a:pPr marL="355600" indent="-355600" eaLnBrk="1" fontAlgn="auto" hangingPunct="1">
                <a:spcBef>
                  <a:spcPts val="1200"/>
                </a:spcBef>
                <a:spcAft>
                  <a:spcPts val="1200"/>
                </a:spcAft>
                <a:buFont typeface="Arial" pitchFamily="34" charset="0"/>
                <a:buChar char="•"/>
                <a:defRPr/>
              </a:pPr>
              <a:endParaRPr lang="en-GB" sz="3200" dirty="0">
                <a:solidFill>
                  <a:srgbClr val="00004F"/>
                </a:solidFill>
                <a:latin typeface="+mn-lt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is bullying?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35361" y="1412776"/>
            <a:ext cx="11449272" cy="3513769"/>
            <a:chOff x="983432" y="2163682"/>
            <a:chExt cx="6048672" cy="2657354"/>
          </a:xfrm>
        </p:grpSpPr>
        <p:sp>
          <p:nvSpPr>
            <p:cNvPr id="13" name="TextBox 2"/>
            <p:cNvSpPr txBox="1">
              <a:spLocks noChangeArrowheads="1"/>
            </p:cNvSpPr>
            <p:nvPr/>
          </p:nvSpPr>
          <p:spPr bwMode="auto">
            <a:xfrm>
              <a:off x="1250286" y="2267114"/>
              <a:ext cx="5781818" cy="2276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GB" sz="3200" b="1" dirty="0">
                  <a:solidFill>
                    <a:srgbClr val="1E1F73"/>
                  </a:solidFill>
                  <a:latin typeface="+mn-lt"/>
                </a:rPr>
                <a:t>The </a:t>
              </a:r>
              <a:r>
                <a:rPr lang="en-GB" sz="3200" b="1" dirty="0">
                  <a:solidFill>
                    <a:srgbClr val="494973"/>
                  </a:solidFill>
                  <a:latin typeface="+mn-lt"/>
                </a:rPr>
                <a:t>repetitive</a:t>
              </a:r>
              <a:r>
                <a:rPr lang="en-GB" sz="3200" b="1" dirty="0">
                  <a:solidFill>
                    <a:srgbClr val="1E1F73"/>
                  </a:solidFill>
                  <a:latin typeface="+mn-lt"/>
                </a:rPr>
                <a:t>, intentional hurting of one person or group by another person or group, where the relationship involves an imbalance of power.</a:t>
              </a:r>
            </a:p>
            <a:p>
              <a:pPr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GB" sz="3200" b="1" dirty="0">
                  <a:solidFill>
                    <a:srgbClr val="1E1F73"/>
                  </a:solidFill>
                  <a:latin typeface="+mn-lt"/>
                </a:rPr>
                <a:t>Bullying can be physical, verbal or psychological.  </a:t>
              </a:r>
            </a:p>
            <a:p>
              <a:pPr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GB" sz="3200" b="1" dirty="0">
                  <a:solidFill>
                    <a:srgbClr val="1E1F73"/>
                  </a:solidFill>
                  <a:latin typeface="+mn-lt"/>
                </a:rPr>
                <a:t>It can happen face-to-face or online.</a:t>
              </a:r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983432" y="2163682"/>
              <a:ext cx="6048672" cy="2657354"/>
            </a:xfrm>
            <a:custGeom>
              <a:avLst/>
              <a:gdLst>
                <a:gd name="connsiteX0" fmla="*/ 6552728 w 6912768"/>
                <a:gd name="connsiteY0" fmla="*/ 0 h 2489454"/>
                <a:gd name="connsiteX1" fmla="*/ 6912768 w 6912768"/>
                <a:gd name="connsiteY1" fmla="*/ 0 h 2489454"/>
                <a:gd name="connsiteX2" fmla="*/ 6912768 w 6912768"/>
                <a:gd name="connsiteY2" fmla="*/ 2489454 h 2489454"/>
                <a:gd name="connsiteX3" fmla="*/ 6552728 w 6912768"/>
                <a:gd name="connsiteY3" fmla="*/ 2489454 h 2489454"/>
                <a:gd name="connsiteX4" fmla="*/ 6552728 w 6912768"/>
                <a:gd name="connsiteY4" fmla="*/ 2415891 h 2489454"/>
                <a:gd name="connsiteX5" fmla="*/ 6839205 w 6912768"/>
                <a:gd name="connsiteY5" fmla="*/ 2415891 h 2489454"/>
                <a:gd name="connsiteX6" fmla="*/ 6839205 w 6912768"/>
                <a:gd name="connsiteY6" fmla="*/ 73563 h 2489454"/>
                <a:gd name="connsiteX7" fmla="*/ 6552728 w 6912768"/>
                <a:gd name="connsiteY7" fmla="*/ 73563 h 2489454"/>
                <a:gd name="connsiteX8" fmla="*/ 0 w 6912768"/>
                <a:gd name="connsiteY8" fmla="*/ 0 h 2489454"/>
                <a:gd name="connsiteX9" fmla="*/ 360040 w 6912768"/>
                <a:gd name="connsiteY9" fmla="*/ 0 h 2489454"/>
                <a:gd name="connsiteX10" fmla="*/ 360040 w 6912768"/>
                <a:gd name="connsiteY10" fmla="*/ 73563 h 2489454"/>
                <a:gd name="connsiteX11" fmla="*/ 73563 w 6912768"/>
                <a:gd name="connsiteY11" fmla="*/ 73563 h 2489454"/>
                <a:gd name="connsiteX12" fmla="*/ 73563 w 6912768"/>
                <a:gd name="connsiteY12" fmla="*/ 2415891 h 2489454"/>
                <a:gd name="connsiteX13" fmla="*/ 360040 w 6912768"/>
                <a:gd name="connsiteY13" fmla="*/ 2415891 h 2489454"/>
                <a:gd name="connsiteX14" fmla="*/ 360040 w 6912768"/>
                <a:gd name="connsiteY14" fmla="*/ 2489454 h 2489454"/>
                <a:gd name="connsiteX15" fmla="*/ 0 w 6912768"/>
                <a:gd name="connsiteY15" fmla="*/ 2489454 h 248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12768" h="2489454">
                  <a:moveTo>
                    <a:pt x="6552728" y="0"/>
                  </a:moveTo>
                  <a:lnTo>
                    <a:pt x="6912768" y="0"/>
                  </a:lnTo>
                  <a:lnTo>
                    <a:pt x="6912768" y="2489454"/>
                  </a:lnTo>
                  <a:lnTo>
                    <a:pt x="6552728" y="2489454"/>
                  </a:lnTo>
                  <a:lnTo>
                    <a:pt x="6552728" y="2415891"/>
                  </a:lnTo>
                  <a:lnTo>
                    <a:pt x="6839205" y="2415891"/>
                  </a:lnTo>
                  <a:lnTo>
                    <a:pt x="6839205" y="73563"/>
                  </a:lnTo>
                  <a:lnTo>
                    <a:pt x="6552728" y="73563"/>
                  </a:lnTo>
                  <a:close/>
                  <a:moveTo>
                    <a:pt x="0" y="0"/>
                  </a:moveTo>
                  <a:lnTo>
                    <a:pt x="360040" y="0"/>
                  </a:lnTo>
                  <a:lnTo>
                    <a:pt x="360040" y="73563"/>
                  </a:lnTo>
                  <a:lnTo>
                    <a:pt x="73563" y="73563"/>
                  </a:lnTo>
                  <a:lnTo>
                    <a:pt x="73563" y="2415891"/>
                  </a:lnTo>
                  <a:lnTo>
                    <a:pt x="360040" y="2415891"/>
                  </a:lnTo>
                  <a:lnTo>
                    <a:pt x="360040" y="2489454"/>
                  </a:lnTo>
                  <a:lnTo>
                    <a:pt x="0" y="24894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995095555"/>
              </p:ext>
            </p:extLst>
          </p:nvPr>
        </p:nvGraphicFramePr>
        <p:xfrm>
          <a:off x="1199456" y="4797152"/>
          <a:ext cx="10009111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530C501-D485-472A-84ED-5AB729E420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4" y="6324268"/>
            <a:ext cx="2304256" cy="444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6D9B12-FB76-471C-8E21-A0A155E85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346D9B12-FB76-471C-8E21-A0A155E852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DEF6000-D249-423E-AC9B-790831472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dgm id="{9DEF6000-D249-423E-AC9B-7908314729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79C0D2F-B0E8-4FF3-9DB8-50E218BA1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graphicEl>
                                              <a:dgm id="{D79C0D2F-B0E8-4FF3-9DB8-50E218BA1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99A920D-27A0-4333-8F36-07C56C950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graphicEl>
                                              <a:dgm id="{199A920D-27A0-4333-8F36-07C56C9500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923CC6-BDD5-6F4E-A784-4A55DD6F85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3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4ACBB3-6D1A-4C47-B237-B74F608F2FCB}"/>
              </a:ext>
            </a:extLst>
          </p:cNvPr>
          <p:cNvCxnSpPr>
            <a:cxnSpLocks/>
          </p:cNvCxnSpPr>
          <p:nvPr/>
        </p:nvCxnSpPr>
        <p:spPr>
          <a:xfrm flipH="1">
            <a:off x="0" y="5869279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F6C9F6D9-F665-B145-877A-402973BDA074}"/>
              </a:ext>
            </a:extLst>
          </p:cNvPr>
          <p:cNvSpPr txBox="1">
            <a:spLocks/>
          </p:cNvSpPr>
          <p:nvPr/>
        </p:nvSpPr>
        <p:spPr>
          <a:xfrm>
            <a:off x="1127448" y="692696"/>
            <a:ext cx="9721080" cy="36724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Discuss (5 minutes)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Let’s start by thinking about what school already does to prevent and respond to bullying and make sure you feel happy and safe. </a:t>
            </a:r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How </a:t>
            </a:r>
            <a:r>
              <a:rPr lang="en-GB" sz="4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many things can you think of? Write a list. </a:t>
            </a:r>
            <a:endParaRPr lang="en-GB" sz="3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1C9F339-DFAE-374C-8A1B-CF1458F3539D}"/>
              </a:ext>
            </a:extLst>
          </p:cNvPr>
          <p:cNvGrpSpPr/>
          <p:nvPr/>
        </p:nvGrpSpPr>
        <p:grpSpPr>
          <a:xfrm>
            <a:off x="1003296" y="559590"/>
            <a:ext cx="9989248" cy="4021538"/>
            <a:chOff x="2715216" y="1625815"/>
            <a:chExt cx="6804468" cy="237504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CE27257-36C4-F94C-B818-CC9313645FFF}"/>
                </a:ext>
              </a:extLst>
            </p:cNvPr>
            <p:cNvGrpSpPr/>
            <p:nvPr/>
          </p:nvGrpSpPr>
          <p:grpSpPr>
            <a:xfrm>
              <a:off x="2715216" y="1625815"/>
              <a:ext cx="238568" cy="2375049"/>
              <a:chOff x="2143125" y="1643063"/>
              <a:chExt cx="547688" cy="2375049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95CBE904-3FD1-6B47-8FA7-4B6FE0F1E6EF}"/>
                  </a:ext>
                </a:extLst>
              </p:cNvPr>
              <p:cNvCxnSpPr/>
              <p:nvPr/>
            </p:nvCxnSpPr>
            <p:spPr>
              <a:xfrm>
                <a:off x="2143125" y="1643063"/>
                <a:ext cx="0" cy="2357437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EA9C1F53-C221-3342-8F75-6FC3C6A689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3125" y="1643063"/>
                <a:ext cx="547688" cy="0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F3746624-9CF0-F041-B561-56D67480D3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3125" y="4018112"/>
                <a:ext cx="547688" cy="0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F231BE8-2E3E-4043-85CB-05630FFA174F}"/>
                </a:ext>
              </a:extLst>
            </p:cNvPr>
            <p:cNvGrpSpPr/>
            <p:nvPr/>
          </p:nvGrpSpPr>
          <p:grpSpPr>
            <a:xfrm rot="10800000">
              <a:off x="9268416" y="1625815"/>
              <a:ext cx="251268" cy="2375049"/>
              <a:chOff x="2113969" y="1643063"/>
              <a:chExt cx="576844" cy="2375049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DA4E150-1003-054E-8789-051413FA479C}"/>
                  </a:ext>
                </a:extLst>
              </p:cNvPr>
              <p:cNvCxnSpPr/>
              <p:nvPr/>
            </p:nvCxnSpPr>
            <p:spPr>
              <a:xfrm>
                <a:off x="2113969" y="1643063"/>
                <a:ext cx="0" cy="2357437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E62DCDE-7A28-4547-BCAD-E994AA7D5C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3125" y="1643063"/>
                <a:ext cx="547688" cy="0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64DCB4F-F07C-9040-AF92-82A77CE0B1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3125" y="4018112"/>
                <a:ext cx="547688" cy="0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31E156C-332C-974B-96DA-0395657980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" t="-6617" r="-205" b="37904"/>
          <a:stretch/>
        </p:blipFill>
        <p:spPr>
          <a:xfrm>
            <a:off x="4343535" y="4114699"/>
            <a:ext cx="3263765" cy="2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93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10D4F3A-7139-6049-B1B8-49CDAF7DEC2A}"/>
              </a:ext>
            </a:extLst>
          </p:cNvPr>
          <p:cNvSpPr txBox="1">
            <a:spLocks/>
          </p:cNvSpPr>
          <p:nvPr/>
        </p:nvSpPr>
        <p:spPr>
          <a:xfrm>
            <a:off x="477169" y="190500"/>
            <a:ext cx="11359231" cy="59491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Do you think it is possible to reduce bullying in your school? </a:t>
            </a:r>
            <a:endParaRPr lang="en-US" sz="3200" dirty="0">
              <a:solidFill>
                <a:srgbClr val="3E3D7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/>
          <a:stretch/>
        </p:blipFill>
        <p:spPr>
          <a:xfrm>
            <a:off x="-1" y="908720"/>
            <a:ext cx="6889567" cy="597666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392144" y="1412776"/>
            <a:ext cx="4320480" cy="39159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The question we’re asking your opinion on today is: </a:t>
            </a:r>
            <a:r>
              <a:rPr lang="en-GB" sz="28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is change possible?</a:t>
            </a:r>
            <a:r>
              <a:rPr lang="en-GB" sz="28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Can you think of ways you could make your school better for everyone? </a:t>
            </a:r>
            <a:endParaRPr lang="en-GB" sz="2800" b="1" dirty="0">
              <a:solidFill>
                <a:schemeClr val="accen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21878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923CC6-BDD5-6F4E-A784-4A55DD6F85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9E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E3D7C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4ACBB3-6D1A-4C47-B237-B74F608F2FCB}"/>
              </a:ext>
            </a:extLst>
          </p:cNvPr>
          <p:cNvCxnSpPr>
            <a:cxnSpLocks/>
          </p:cNvCxnSpPr>
          <p:nvPr/>
        </p:nvCxnSpPr>
        <p:spPr>
          <a:xfrm flipH="1">
            <a:off x="0" y="5869279"/>
            <a:ext cx="12192000" cy="0"/>
          </a:xfrm>
          <a:prstGeom prst="line">
            <a:avLst/>
          </a:prstGeom>
          <a:ln>
            <a:solidFill>
              <a:srgbClr val="3E3D7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AFA854A7-8159-B34D-86E1-6AE28E0E44C5}"/>
              </a:ext>
            </a:extLst>
          </p:cNvPr>
          <p:cNvSpPr txBox="1">
            <a:spLocks/>
          </p:cNvSpPr>
          <p:nvPr/>
        </p:nvSpPr>
        <p:spPr>
          <a:xfrm>
            <a:off x="623392" y="702226"/>
            <a:ext cx="5544616" cy="42698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Change Starts With … Having a Voice! </a:t>
            </a:r>
          </a:p>
          <a:p>
            <a:endParaRPr lang="en-GB" sz="2800" dirty="0">
              <a:solidFill>
                <a:srgbClr val="3E3D7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rgbClr val="3E3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We want to hear from you about whether there are any changes, big or small, that could make your school a better place and reduce bullying, because every child deserves to feel happy and safe. </a:t>
            </a:r>
          </a:p>
          <a:p>
            <a:endParaRPr lang="en-US" sz="2800" dirty="0">
              <a:solidFill>
                <a:srgbClr val="3E3D7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171A7C-3A73-BD4C-926B-E3A3A7C26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050" y="1270558"/>
            <a:ext cx="4786074" cy="432911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E30D822-06A5-374D-80A1-345752EB4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8378" y="702225"/>
            <a:ext cx="693964" cy="113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99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Quad Arrow 17"/>
          <p:cNvSpPr/>
          <p:nvPr/>
        </p:nvSpPr>
        <p:spPr>
          <a:xfrm>
            <a:off x="119336" y="188640"/>
            <a:ext cx="11953329" cy="6552728"/>
          </a:xfrm>
          <a:prstGeom prst="quad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27">
            <a:extLst>
              <a:ext uri="{FF2B5EF4-FFF2-40B4-BE49-F238E27FC236}">
                <a16:creationId xmlns:a16="http://schemas.microsoft.com/office/drawing/2014/main" id="{ED61E54F-5874-8E49-B215-841A87B12B21}"/>
              </a:ext>
            </a:extLst>
          </p:cNvPr>
          <p:cNvSpPr/>
          <p:nvPr/>
        </p:nvSpPr>
        <p:spPr>
          <a:xfrm>
            <a:off x="119336" y="4581128"/>
            <a:ext cx="4223473" cy="1185359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 think 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there is more that we could do 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at school to reduce bullying and respond to it better.</a:t>
            </a:r>
          </a:p>
        </p:txBody>
      </p:sp>
      <p:sp>
        <p:nvSpPr>
          <p:cNvPr id="5" name="Rectangle: Rounded Corners 27">
            <a:extLst>
              <a:ext uri="{FF2B5EF4-FFF2-40B4-BE49-F238E27FC236}">
                <a16:creationId xmlns:a16="http://schemas.microsoft.com/office/drawing/2014/main" id="{93867D2B-CAFC-D647-A613-B9803C7E0557}"/>
              </a:ext>
            </a:extLst>
          </p:cNvPr>
          <p:cNvSpPr/>
          <p:nvPr/>
        </p:nvSpPr>
        <p:spPr>
          <a:xfrm>
            <a:off x="7687757" y="4437112"/>
            <a:ext cx="4287619" cy="1449864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 think that 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we are far away from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making school a safe and happy place and 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we could do a lot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more to reduce bullying. </a:t>
            </a:r>
          </a:p>
        </p:txBody>
      </p:sp>
      <p:sp>
        <p:nvSpPr>
          <p:cNvPr id="10" name="Rectangle: Rounded Corners 27">
            <a:extLst>
              <a:ext uri="{FF2B5EF4-FFF2-40B4-BE49-F238E27FC236}">
                <a16:creationId xmlns:a16="http://schemas.microsoft.com/office/drawing/2014/main" id="{4F606F35-4436-C645-9DA4-F913EAEB0A0C}"/>
              </a:ext>
            </a:extLst>
          </p:cNvPr>
          <p:cNvSpPr/>
          <p:nvPr/>
        </p:nvSpPr>
        <p:spPr>
          <a:xfrm>
            <a:off x="7756440" y="415611"/>
            <a:ext cx="4244216" cy="1304423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We do a lot 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in school to make it a safe, happy place for everyone.</a:t>
            </a:r>
          </a:p>
        </p:txBody>
      </p:sp>
      <p:sp>
        <p:nvSpPr>
          <p:cNvPr id="11" name="Rectangle: Rounded Corners 27">
            <a:extLst>
              <a:ext uri="{FF2B5EF4-FFF2-40B4-BE49-F238E27FC236}">
                <a16:creationId xmlns:a16="http://schemas.microsoft.com/office/drawing/2014/main" id="{753AA3BB-6C90-9542-A85C-D01EAA44F1E0}"/>
              </a:ext>
            </a:extLst>
          </p:cNvPr>
          <p:cNvSpPr/>
          <p:nvPr/>
        </p:nvSpPr>
        <p:spPr>
          <a:xfrm>
            <a:off x="5230092" y="5796316"/>
            <a:ext cx="1739396" cy="442762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BACK</a:t>
            </a:r>
          </a:p>
        </p:txBody>
      </p:sp>
      <p:sp>
        <p:nvSpPr>
          <p:cNvPr id="12" name="Rectangle: Rounded Corners 27">
            <a:extLst>
              <a:ext uri="{FF2B5EF4-FFF2-40B4-BE49-F238E27FC236}">
                <a16:creationId xmlns:a16="http://schemas.microsoft.com/office/drawing/2014/main" id="{32BB7DF4-A31D-5E4F-AA53-BC3E5EB4006C}"/>
              </a:ext>
            </a:extLst>
          </p:cNvPr>
          <p:cNvSpPr/>
          <p:nvPr/>
        </p:nvSpPr>
        <p:spPr>
          <a:xfrm>
            <a:off x="5176011" y="484157"/>
            <a:ext cx="1739396" cy="442762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FRONT</a:t>
            </a:r>
          </a:p>
        </p:txBody>
      </p:sp>
      <p:sp>
        <p:nvSpPr>
          <p:cNvPr id="13" name="Rectangle: Rounded Corners 27">
            <a:extLst>
              <a:ext uri="{FF2B5EF4-FFF2-40B4-BE49-F238E27FC236}">
                <a16:creationId xmlns:a16="http://schemas.microsoft.com/office/drawing/2014/main" id="{B89BB7C1-1A82-C54C-AE26-01C8C4D30AE7}"/>
              </a:ext>
            </a:extLst>
          </p:cNvPr>
          <p:cNvSpPr/>
          <p:nvPr/>
        </p:nvSpPr>
        <p:spPr>
          <a:xfrm>
            <a:off x="10077631" y="3251428"/>
            <a:ext cx="1324577" cy="442762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RIGHT</a:t>
            </a:r>
          </a:p>
        </p:txBody>
      </p:sp>
      <p:sp>
        <p:nvSpPr>
          <p:cNvPr id="14" name="Rectangle: Rounded Corners 27">
            <a:extLst>
              <a:ext uri="{FF2B5EF4-FFF2-40B4-BE49-F238E27FC236}">
                <a16:creationId xmlns:a16="http://schemas.microsoft.com/office/drawing/2014/main" id="{44D6F258-7FDF-BF45-8E62-CE98C16D6BCA}"/>
              </a:ext>
            </a:extLst>
          </p:cNvPr>
          <p:cNvSpPr/>
          <p:nvPr/>
        </p:nvSpPr>
        <p:spPr>
          <a:xfrm>
            <a:off x="582466" y="3290217"/>
            <a:ext cx="1739396" cy="442762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LEFT</a:t>
            </a:r>
          </a:p>
        </p:txBody>
      </p:sp>
      <p:sp>
        <p:nvSpPr>
          <p:cNvPr id="3" name="Rectangle: Rounded Corners 27">
            <a:extLst>
              <a:ext uri="{FF2B5EF4-FFF2-40B4-BE49-F238E27FC236}">
                <a16:creationId xmlns:a16="http://schemas.microsoft.com/office/drawing/2014/main" id="{CBF5D709-C686-BA47-842F-1E1C0C6D4772}"/>
              </a:ext>
            </a:extLst>
          </p:cNvPr>
          <p:cNvSpPr/>
          <p:nvPr/>
        </p:nvSpPr>
        <p:spPr>
          <a:xfrm>
            <a:off x="119336" y="347214"/>
            <a:ext cx="4251500" cy="1508459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We do everything we 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possibly can to try and prevent bullying. When it does happen 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we know what to do.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988D1B68-792B-44CA-9303-CC9F2988F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4" y="6324268"/>
            <a:ext cx="2304256" cy="4445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09405" y="2926395"/>
            <a:ext cx="547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5"/>
                </a:solidFill>
                <a:latin typeface="+mn-lt"/>
              </a:rPr>
              <a:t>How good is your school at dealing with bullying? </a:t>
            </a:r>
            <a:endParaRPr lang="en-GB" sz="3200" b="1" dirty="0">
              <a:solidFill>
                <a:schemeClr val="accent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0317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923CC6-BDD5-6F4E-A784-4A55DD6F85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3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0F1910-4F29-FD4B-8FF7-8687D67075F4}"/>
              </a:ext>
            </a:extLst>
          </p:cNvPr>
          <p:cNvSpPr txBox="1">
            <a:spLocks/>
          </p:cNvSpPr>
          <p:nvPr/>
        </p:nvSpPr>
        <p:spPr>
          <a:xfrm>
            <a:off x="2514600" y="1008060"/>
            <a:ext cx="7162800" cy="31567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Who are the people in school that can help us to reduce and respond to bullying?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C4F4549-0108-9748-85E3-2120463C1090}"/>
              </a:ext>
            </a:extLst>
          </p:cNvPr>
          <p:cNvGrpSpPr/>
          <p:nvPr/>
        </p:nvGrpSpPr>
        <p:grpSpPr>
          <a:xfrm>
            <a:off x="1917700" y="1008061"/>
            <a:ext cx="8356600" cy="2821306"/>
            <a:chOff x="2715216" y="1625815"/>
            <a:chExt cx="6791768" cy="237504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210FB72-28D3-6A49-8244-847BB89B7004}"/>
                </a:ext>
              </a:extLst>
            </p:cNvPr>
            <p:cNvGrpSpPr/>
            <p:nvPr/>
          </p:nvGrpSpPr>
          <p:grpSpPr>
            <a:xfrm>
              <a:off x="2715216" y="1625815"/>
              <a:ext cx="238568" cy="2375049"/>
              <a:chOff x="2143125" y="1643063"/>
              <a:chExt cx="547688" cy="2375049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F552AF3-B823-C143-8980-10E9A6427744}"/>
                  </a:ext>
                </a:extLst>
              </p:cNvPr>
              <p:cNvCxnSpPr/>
              <p:nvPr/>
            </p:nvCxnSpPr>
            <p:spPr>
              <a:xfrm>
                <a:off x="2143125" y="1643063"/>
                <a:ext cx="0" cy="2357437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6C6DCA0-6864-D245-B259-302068121B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3125" y="1643063"/>
                <a:ext cx="547688" cy="0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0563901-5087-9A4F-9FD5-D3AC011243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3125" y="4018112"/>
                <a:ext cx="547688" cy="0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80A0821-D85F-EF48-BF86-0491CACE5FF6}"/>
                </a:ext>
              </a:extLst>
            </p:cNvPr>
            <p:cNvGrpSpPr/>
            <p:nvPr/>
          </p:nvGrpSpPr>
          <p:grpSpPr>
            <a:xfrm rot="10800000">
              <a:off x="9268416" y="1625815"/>
              <a:ext cx="238568" cy="2375049"/>
              <a:chOff x="2143125" y="1643063"/>
              <a:chExt cx="547688" cy="2375049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2428EF3-7DF6-F448-AFC1-445F9834863C}"/>
                  </a:ext>
                </a:extLst>
              </p:cNvPr>
              <p:cNvCxnSpPr/>
              <p:nvPr/>
            </p:nvCxnSpPr>
            <p:spPr>
              <a:xfrm>
                <a:off x="2143125" y="1643063"/>
                <a:ext cx="0" cy="2357437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AB17C46-8768-224C-A05B-F0FAD510AE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3125" y="1643063"/>
                <a:ext cx="547688" cy="0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5D0E2A0-4AA7-F84F-9273-F4BE324A8C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3125" y="4018112"/>
                <a:ext cx="547688" cy="0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4ACBB3-6D1A-4C47-B237-B74F608F2FCB}"/>
              </a:ext>
            </a:extLst>
          </p:cNvPr>
          <p:cNvCxnSpPr>
            <a:cxnSpLocks/>
          </p:cNvCxnSpPr>
          <p:nvPr/>
        </p:nvCxnSpPr>
        <p:spPr>
          <a:xfrm flipH="1">
            <a:off x="0" y="5869279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095" y="3177802"/>
            <a:ext cx="3854903" cy="385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98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Change starts with … collective activity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931887"/>
              </p:ext>
            </p:extLst>
          </p:nvPr>
        </p:nvGraphicFramePr>
        <p:xfrm>
          <a:off x="263352" y="1052736"/>
          <a:ext cx="8502352" cy="48431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66892">
                  <a:extLst>
                    <a:ext uri="{9D8B030D-6E8A-4147-A177-3AD203B41FA5}">
                      <a16:colId xmlns:a16="http://schemas.microsoft.com/office/drawing/2014/main" val="887886053"/>
                    </a:ext>
                  </a:extLst>
                </a:gridCol>
                <a:gridCol w="3419036">
                  <a:extLst>
                    <a:ext uri="{9D8B030D-6E8A-4147-A177-3AD203B41FA5}">
                      <a16:colId xmlns:a16="http://schemas.microsoft.com/office/drawing/2014/main" val="1171234833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1169146780"/>
                    </a:ext>
                  </a:extLst>
                </a:gridCol>
              </a:tblGrid>
              <a:tr h="438594">
                <a:tc>
                  <a:txBody>
                    <a:bodyPr/>
                    <a:lstStyle/>
                    <a:p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/>
                        <a:t>Preventing bullying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/>
                        <a:t>Responding to bullying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772139"/>
                  </a:ext>
                </a:extLst>
              </a:tr>
              <a:tr h="219297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accent1"/>
                          </a:solidFill>
                        </a:rPr>
                        <a:t>In school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1" dirty="0"/>
                    </a:p>
                    <a:p>
                      <a:endParaRPr lang="en-GB" sz="2400" b="1" dirty="0"/>
                    </a:p>
                    <a:p>
                      <a:endParaRPr lang="en-GB" sz="2400" b="1" dirty="0"/>
                    </a:p>
                    <a:p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340785"/>
                  </a:ext>
                </a:extLst>
              </a:tr>
              <a:tr h="219297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accent1"/>
                          </a:solidFill>
                        </a:rPr>
                        <a:t>Online</a:t>
                      </a:r>
                      <a:r>
                        <a:rPr lang="en-GB" sz="2400" b="1" baseline="0" dirty="0">
                          <a:solidFill>
                            <a:schemeClr val="accent1"/>
                          </a:solidFill>
                        </a:rPr>
                        <a:t> </a:t>
                      </a:r>
                      <a:endParaRPr lang="en-GB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1" dirty="0"/>
                    </a:p>
                    <a:p>
                      <a:endParaRPr lang="en-GB" sz="2400" b="1" dirty="0"/>
                    </a:p>
                    <a:p>
                      <a:endParaRPr lang="en-GB" sz="2400" b="1" dirty="0"/>
                    </a:p>
                    <a:p>
                      <a:endParaRPr lang="en-GB" sz="2400" b="1" dirty="0"/>
                    </a:p>
                    <a:p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555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4999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Change starts </a:t>
            </a:r>
            <a:r>
              <a:rPr lang="en-GB" b="1" dirty="0" smtClean="0"/>
              <a:t>with…? </a:t>
            </a:r>
            <a:endParaRPr lang="en-GB" b="1" dirty="0"/>
          </a:p>
        </p:txBody>
      </p:sp>
      <p:sp>
        <p:nvSpPr>
          <p:cNvPr id="4" name="Rectangle: Rounded Corners 27">
            <a:extLst>
              <a:ext uri="{FF2B5EF4-FFF2-40B4-BE49-F238E27FC236}">
                <a16:creationId xmlns:a16="http://schemas.microsoft.com/office/drawing/2014/main" id="{43D64965-9B11-F542-A543-1CF290C95B53}"/>
              </a:ext>
            </a:extLst>
          </p:cNvPr>
          <p:cNvSpPr/>
          <p:nvPr/>
        </p:nvSpPr>
        <p:spPr>
          <a:xfrm>
            <a:off x="391112" y="1001324"/>
            <a:ext cx="3472640" cy="1713021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Max is not himself today. He has hardly said a word. </a:t>
            </a:r>
          </a:p>
        </p:txBody>
      </p:sp>
      <p:sp>
        <p:nvSpPr>
          <p:cNvPr id="5" name="Rectangle: Rounded Corners 27">
            <a:extLst>
              <a:ext uri="{FF2B5EF4-FFF2-40B4-BE49-F238E27FC236}">
                <a16:creationId xmlns:a16="http://schemas.microsoft.com/office/drawing/2014/main" id="{FCBD61F4-145B-2F4D-88D2-C9F4AD8FC0F1}"/>
              </a:ext>
            </a:extLst>
          </p:cNvPr>
          <p:cNvSpPr/>
          <p:nvPr/>
        </p:nvSpPr>
        <p:spPr>
          <a:xfrm>
            <a:off x="391112" y="2875627"/>
            <a:ext cx="3472346" cy="171006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Jasmine is sitting on her own at lunch. She looks lonely. </a:t>
            </a:r>
          </a:p>
        </p:txBody>
      </p:sp>
      <p:sp>
        <p:nvSpPr>
          <p:cNvPr id="6" name="Rectangle: Rounded Corners 27">
            <a:extLst>
              <a:ext uri="{FF2B5EF4-FFF2-40B4-BE49-F238E27FC236}">
                <a16:creationId xmlns:a16="http://schemas.microsoft.com/office/drawing/2014/main" id="{C9AA610E-F512-4646-A29C-F023D3DE7302}"/>
              </a:ext>
            </a:extLst>
          </p:cNvPr>
          <p:cNvSpPr/>
          <p:nvPr/>
        </p:nvSpPr>
        <p:spPr>
          <a:xfrm>
            <a:off x="391112" y="4723672"/>
            <a:ext cx="3472346" cy="174972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You hear snuffles coming from one of the toilets. It sounds like crying. </a:t>
            </a:r>
          </a:p>
        </p:txBody>
      </p:sp>
      <p:sp>
        <p:nvSpPr>
          <p:cNvPr id="8" name="Rectangle: Rounded Corners 33">
            <a:extLst>
              <a:ext uri="{FF2B5EF4-FFF2-40B4-BE49-F238E27FC236}">
                <a16:creationId xmlns:a16="http://schemas.microsoft.com/office/drawing/2014/main" id="{6ACD36B2-121C-5C46-A4B3-C9DDB34950EB}"/>
              </a:ext>
            </a:extLst>
          </p:cNvPr>
          <p:cNvSpPr/>
          <p:nvPr/>
        </p:nvSpPr>
        <p:spPr>
          <a:xfrm>
            <a:off x="8256240" y="476672"/>
            <a:ext cx="3256619" cy="491246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What could you do?</a:t>
            </a:r>
          </a:p>
        </p:txBody>
      </p:sp>
      <p:sp>
        <p:nvSpPr>
          <p:cNvPr id="9" name="Rectangle: Rounded Corners 27">
            <a:extLst>
              <a:ext uri="{FF2B5EF4-FFF2-40B4-BE49-F238E27FC236}">
                <a16:creationId xmlns:a16="http://schemas.microsoft.com/office/drawing/2014/main" id="{8E00EACE-58D8-EB45-A6E5-01026A17E90A}"/>
              </a:ext>
            </a:extLst>
          </p:cNvPr>
          <p:cNvSpPr/>
          <p:nvPr/>
        </p:nvSpPr>
        <p:spPr>
          <a:xfrm>
            <a:off x="7700377" y="4797152"/>
            <a:ext cx="2023898" cy="87136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Ignore them</a:t>
            </a:r>
          </a:p>
        </p:txBody>
      </p:sp>
      <p:sp>
        <p:nvSpPr>
          <p:cNvPr id="10" name="Rectangle: Rounded Corners 27">
            <a:extLst>
              <a:ext uri="{FF2B5EF4-FFF2-40B4-BE49-F238E27FC236}">
                <a16:creationId xmlns:a16="http://schemas.microsoft.com/office/drawing/2014/main" id="{84B65812-87F1-DC44-AFBB-2DDF59260A08}"/>
              </a:ext>
            </a:extLst>
          </p:cNvPr>
          <p:cNvSpPr/>
          <p:nvPr/>
        </p:nvSpPr>
        <p:spPr>
          <a:xfrm>
            <a:off x="7700375" y="1052736"/>
            <a:ext cx="2023899" cy="87136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Smile</a:t>
            </a:r>
          </a:p>
        </p:txBody>
      </p:sp>
      <p:sp>
        <p:nvSpPr>
          <p:cNvPr id="11" name="Rectangle: Rounded Corners 27">
            <a:extLst>
              <a:ext uri="{FF2B5EF4-FFF2-40B4-BE49-F238E27FC236}">
                <a16:creationId xmlns:a16="http://schemas.microsoft.com/office/drawing/2014/main" id="{2750B2DC-67E4-1C47-A31F-7244FB43F799}"/>
              </a:ext>
            </a:extLst>
          </p:cNvPr>
          <p:cNvSpPr/>
          <p:nvPr/>
        </p:nvSpPr>
        <p:spPr>
          <a:xfrm>
            <a:off x="7700375" y="3861048"/>
            <a:ext cx="2023899" cy="87136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Ask if they are OK</a:t>
            </a:r>
          </a:p>
        </p:txBody>
      </p:sp>
      <p:sp>
        <p:nvSpPr>
          <p:cNvPr id="12" name="Rectangle: Rounded Corners 27">
            <a:extLst>
              <a:ext uri="{FF2B5EF4-FFF2-40B4-BE49-F238E27FC236}">
                <a16:creationId xmlns:a16="http://schemas.microsoft.com/office/drawing/2014/main" id="{E5C719E0-7BC0-E14F-BBD1-52995923B9FC}"/>
              </a:ext>
            </a:extLst>
          </p:cNvPr>
          <p:cNvSpPr/>
          <p:nvPr/>
        </p:nvSpPr>
        <p:spPr>
          <a:xfrm>
            <a:off x="10059052" y="4797152"/>
            <a:ext cx="2023898" cy="87136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Ask if you can help</a:t>
            </a:r>
          </a:p>
        </p:txBody>
      </p:sp>
      <p:sp>
        <p:nvSpPr>
          <p:cNvPr id="13" name="Rectangle: Rounded Corners 27">
            <a:extLst>
              <a:ext uri="{FF2B5EF4-FFF2-40B4-BE49-F238E27FC236}">
                <a16:creationId xmlns:a16="http://schemas.microsoft.com/office/drawing/2014/main" id="{4176036D-1A46-F74A-A6EC-092A62089B55}"/>
              </a:ext>
            </a:extLst>
          </p:cNvPr>
          <p:cNvSpPr/>
          <p:nvPr/>
        </p:nvSpPr>
        <p:spPr>
          <a:xfrm>
            <a:off x="10069551" y="2924944"/>
            <a:ext cx="2023900" cy="87136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Walk away</a:t>
            </a:r>
          </a:p>
        </p:txBody>
      </p:sp>
      <p:sp>
        <p:nvSpPr>
          <p:cNvPr id="14" name="Rectangle: Rounded Corners 27">
            <a:extLst>
              <a:ext uri="{FF2B5EF4-FFF2-40B4-BE49-F238E27FC236}">
                <a16:creationId xmlns:a16="http://schemas.microsoft.com/office/drawing/2014/main" id="{850C083E-A738-394E-B5DD-453EB615538C}"/>
              </a:ext>
            </a:extLst>
          </p:cNvPr>
          <p:cNvSpPr/>
          <p:nvPr/>
        </p:nvSpPr>
        <p:spPr>
          <a:xfrm>
            <a:off x="10056440" y="3853781"/>
            <a:ext cx="2031332" cy="87136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Invite them to join</a:t>
            </a:r>
          </a:p>
        </p:txBody>
      </p:sp>
      <p:sp>
        <p:nvSpPr>
          <p:cNvPr id="15" name="Rectangle: Rounded Corners 27">
            <a:extLst>
              <a:ext uri="{FF2B5EF4-FFF2-40B4-BE49-F238E27FC236}">
                <a16:creationId xmlns:a16="http://schemas.microsoft.com/office/drawing/2014/main" id="{68F230E6-9A17-9B4F-A1FB-9B70F20B360F}"/>
              </a:ext>
            </a:extLst>
          </p:cNvPr>
          <p:cNvSpPr/>
          <p:nvPr/>
        </p:nvSpPr>
        <p:spPr>
          <a:xfrm>
            <a:off x="10069550" y="1988840"/>
            <a:ext cx="2031331" cy="87136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Find an adult</a:t>
            </a:r>
          </a:p>
        </p:txBody>
      </p:sp>
      <p:sp>
        <p:nvSpPr>
          <p:cNvPr id="16" name="Rectangle: Rounded Corners 27">
            <a:extLst>
              <a:ext uri="{FF2B5EF4-FFF2-40B4-BE49-F238E27FC236}">
                <a16:creationId xmlns:a16="http://schemas.microsoft.com/office/drawing/2014/main" id="{4B3107C7-B6E4-434C-BF01-3F08CCD6E284}"/>
              </a:ext>
            </a:extLst>
          </p:cNvPr>
          <p:cNvSpPr/>
          <p:nvPr/>
        </p:nvSpPr>
        <p:spPr>
          <a:xfrm>
            <a:off x="7700376" y="1988840"/>
            <a:ext cx="2023900" cy="87136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Laugh</a:t>
            </a:r>
          </a:p>
        </p:txBody>
      </p:sp>
      <p:sp>
        <p:nvSpPr>
          <p:cNvPr id="17" name="Rectangle: Rounded Corners 27">
            <a:extLst>
              <a:ext uri="{FF2B5EF4-FFF2-40B4-BE49-F238E27FC236}">
                <a16:creationId xmlns:a16="http://schemas.microsoft.com/office/drawing/2014/main" id="{86458534-2EAD-D54F-9DDF-E5E1F58713CF}"/>
              </a:ext>
            </a:extLst>
          </p:cNvPr>
          <p:cNvSpPr/>
          <p:nvPr/>
        </p:nvSpPr>
        <p:spPr>
          <a:xfrm>
            <a:off x="10056440" y="1052736"/>
            <a:ext cx="2044223" cy="87136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Compliment them </a:t>
            </a:r>
          </a:p>
        </p:txBody>
      </p:sp>
      <p:sp>
        <p:nvSpPr>
          <p:cNvPr id="18" name="Rectangle: Rounded Corners 27">
            <a:extLst>
              <a:ext uri="{FF2B5EF4-FFF2-40B4-BE49-F238E27FC236}">
                <a16:creationId xmlns:a16="http://schemas.microsoft.com/office/drawing/2014/main" id="{EEA790A2-F90C-AB4A-9B78-149611AC0EE5}"/>
              </a:ext>
            </a:extLst>
          </p:cNvPr>
          <p:cNvSpPr/>
          <p:nvPr/>
        </p:nvSpPr>
        <p:spPr>
          <a:xfrm>
            <a:off x="7705922" y="2924944"/>
            <a:ext cx="2023899" cy="87136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Sit with them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15" y="3878078"/>
            <a:ext cx="3504319" cy="35043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0" t="20325" r="17003" b="18129"/>
          <a:stretch/>
        </p:blipFill>
        <p:spPr>
          <a:xfrm>
            <a:off x="4021782" y="1082621"/>
            <a:ext cx="1786186" cy="165387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9" t="20601" r="16702" b="14301"/>
          <a:stretch/>
        </p:blipFill>
        <p:spPr>
          <a:xfrm>
            <a:off x="4053318" y="2992054"/>
            <a:ext cx="1656184" cy="162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412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47afc5d9782c3e81a91e586e4747adf7069bc2"/>
</p:tagLst>
</file>

<file path=ppt/theme/theme1.xml><?xml version="1.0" encoding="utf-8"?>
<a:theme xmlns:a="http://schemas.openxmlformats.org/drawingml/2006/main" name="fiverr-1">
  <a:themeElements>
    <a:clrScheme name="alltogeth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E3B7E"/>
      </a:accent1>
      <a:accent2>
        <a:srgbClr val="E10C61"/>
      </a:accent2>
      <a:accent3>
        <a:srgbClr val="019CDF"/>
      </a:accent3>
      <a:accent4>
        <a:srgbClr val="B8E851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AntiBullying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iverr" id="{ED46E201-507D-4077-840B-07D90816CC7B}" vid="{37B00B18-9C30-4715-9D1B-8FFD53A750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21827</TotalTime>
  <Words>1049</Words>
  <Application>Microsoft Office PowerPoint</Application>
  <PresentationFormat>Widescreen</PresentationFormat>
  <Paragraphs>133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123marker</vt:lpstr>
      <vt:lpstr>Arial</vt:lpstr>
      <vt:lpstr>Calibri</vt:lpstr>
      <vt:lpstr>Century Gothic</vt:lpstr>
      <vt:lpstr>Lato</vt:lpstr>
      <vt:lpstr>Miriam</vt:lpstr>
      <vt:lpstr>Narkisim</vt:lpstr>
      <vt:lpstr>WeblySleek UI Light</vt:lpstr>
      <vt:lpstr>Wingdings</vt:lpstr>
      <vt:lpstr>fiverr-1</vt:lpstr>
      <vt:lpstr>Anti-Bullying Week 2019: Change Starts With Us Primary School Lesson PowerPoint</vt:lpstr>
      <vt:lpstr>What is bullying?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Change starts with … collective activity </vt:lpstr>
      <vt:lpstr>Change starts with…? </vt:lpstr>
      <vt:lpstr>Change starts with? … </vt:lpstr>
      <vt:lpstr>Change starts with? … </vt:lpstr>
      <vt:lpstr>PowerPoint Presentation</vt:lpstr>
      <vt:lpstr>Change starts with … You!</vt:lpstr>
      <vt:lpstr>Pledge ideas </vt:lpstr>
      <vt:lpstr>Change starts with … Us! </vt:lpstr>
      <vt:lpstr>Change Starts With Us! </vt:lpstr>
      <vt:lpstr>PowerPoint Presentation</vt:lpstr>
      <vt:lpstr>Do you think it is possible to reduce bullying in your school? </vt:lpstr>
      <vt:lpstr>PowerPoint Presentation</vt:lpstr>
    </vt:vector>
  </TitlesOfParts>
  <Company>National Children's Bureau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Bullying?</dc:title>
  <dc:creator>MEvans</dc:creator>
  <cp:lastModifiedBy>Martha Evans</cp:lastModifiedBy>
  <cp:revision>1361</cp:revision>
  <cp:lastPrinted>2018-10-04T21:31:44Z</cp:lastPrinted>
  <dcterms:created xsi:type="dcterms:W3CDTF">2014-07-19T19:34:21Z</dcterms:created>
  <dcterms:modified xsi:type="dcterms:W3CDTF">2019-09-08T16:44:53Z</dcterms:modified>
</cp:coreProperties>
</file>