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5DC"/>
    <a:srgbClr val="FFD200"/>
    <a:srgbClr val="0A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73630" autoAdjust="0"/>
  </p:normalViewPr>
  <p:slideViewPr>
    <p:cSldViewPr snapToGrid="0" snapToObjects="1">
      <p:cViewPr varScale="1">
        <p:scale>
          <a:sx n="63" d="100"/>
          <a:sy n="63" d="100"/>
        </p:scale>
        <p:origin x="14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united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might want to replace with your own school’s definition.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Reference: </a:t>
            </a:r>
            <a:r>
              <a:rPr lang="en-GB" dirty="0">
                <a:hlinkClick r:id="rId3"/>
              </a:rPr>
              <a:t>https://dictionary.cambridge.org/dictionary/english/united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e8e7NRIk4A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495" y="0"/>
            <a:ext cx="7151009" cy="1976967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Anti-Bullying Week 2020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Primary Assembly PPT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03" y="5985575"/>
            <a:ext cx="1785651" cy="569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1F8C6-5B5F-F64D-808E-7F497029E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100" y="1976967"/>
            <a:ext cx="4721797" cy="4008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6EEC5-05D4-4D23-8E65-BBD9992EF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40807-93D5-4A98-B661-D3D6A8135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600" b="1" dirty="0">
                <a:latin typeface="+mn-lt"/>
                <a:cs typeface="Arial" panose="020B0604020202020204" pitchFamily="34" charset="0"/>
              </a:rPr>
              <a:t>What is bullying?</a:t>
            </a:r>
          </a:p>
        </p:txBody>
      </p:sp>
    </p:spTree>
    <p:extLst>
      <p:ext uri="{BB962C8B-B14F-4D97-AF65-F5344CB8AC3E}">
        <p14:creationId xmlns:p14="http://schemas.microsoft.com/office/powerpoint/2010/main" val="56476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C3C3C"/>
                </a:solidFill>
              </a:rPr>
              <a:t>The ABA (Anti-Bullying Alliance) defines bullying as:</a:t>
            </a: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23528" y="2691918"/>
            <a:ext cx="8991466" cy="277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The repetitive, intentional hurting of one person or group by another person or group, where the relationship involves an imbalance of power.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Bullying can be physical, verbal or psychological. 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It can happen face-to-face or online.</a:t>
            </a:r>
          </a:p>
        </p:txBody>
      </p:sp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Types of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761998" y="1711361"/>
            <a:ext cx="3770245" cy="1177614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2E8E2B-35C8-6740-AC02-7FA093FA4301}"/>
              </a:ext>
            </a:extLst>
          </p:cNvPr>
          <p:cNvGrpSpPr/>
          <p:nvPr/>
        </p:nvGrpSpPr>
        <p:grpSpPr>
          <a:xfrm>
            <a:off x="761998" y="2698165"/>
            <a:ext cx="3770245" cy="1177614"/>
            <a:chOff x="1822172" y="3423721"/>
            <a:chExt cx="3770245" cy="11776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DBAEC5-BE7E-C448-9E47-7AB1C8053B7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89DBB6D-F06A-474E-A573-A9BC0A3AF5ED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03F0E73-23BC-9846-8015-18EA4CAA61B8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CE772B6-EB37-EB4A-8FC9-9BB306886D2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2BF710-4149-FA4B-A251-EB10A12986D2}"/>
              </a:ext>
            </a:extLst>
          </p:cNvPr>
          <p:cNvGrpSpPr/>
          <p:nvPr/>
        </p:nvGrpSpPr>
        <p:grpSpPr>
          <a:xfrm>
            <a:off x="761998" y="3684969"/>
            <a:ext cx="3770245" cy="1177614"/>
            <a:chOff x="1822172" y="3423721"/>
            <a:chExt cx="3770245" cy="1177614"/>
          </a:xfrm>
          <a:solidFill>
            <a:srgbClr val="0ABEDC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145C2B-63BA-4943-A55C-41BAFBDB7D8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8EE399-A833-C34C-BC6C-63AC8C3E0ABE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065174-D0CB-D64B-8E19-7CB1976CB1C3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E6284BE-1F53-0748-9125-1C1C7B4F9DDC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95F762-DA27-604E-81A0-65548F9F410B}"/>
              </a:ext>
            </a:extLst>
          </p:cNvPr>
          <p:cNvGrpSpPr/>
          <p:nvPr/>
        </p:nvGrpSpPr>
        <p:grpSpPr>
          <a:xfrm>
            <a:off x="761998" y="4671773"/>
            <a:ext cx="3770245" cy="1177614"/>
            <a:chOff x="1822172" y="3423721"/>
            <a:chExt cx="3770245" cy="1177614"/>
          </a:xfrm>
          <a:solidFill>
            <a:schemeClr val="bg2">
              <a:lumMod val="25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6129ED-2593-0D45-9809-5B9D3446925D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EE13D8-EE9E-C44E-B539-34839FB502C3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80CD9E-2BE6-8E43-9657-7B39B0733437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F8D9AEA-A548-1841-9508-51526C91007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BAE72D9-A857-6248-A49B-BCB2172F73BB}"/>
              </a:ext>
            </a:extLst>
          </p:cNvPr>
          <p:cNvSpPr/>
          <p:nvPr/>
        </p:nvSpPr>
        <p:spPr>
          <a:xfrm>
            <a:off x="4987618" y="484241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social networking pictures, WhatsApp groups to encourage bullying, nasty text messages, filming people without permission, prank calls</a:t>
            </a:r>
            <a:endParaRPr lang="en-GB" sz="2000" b="1" dirty="0"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67DC3F-1231-D142-A396-E2BE131F3B18}"/>
              </a:ext>
            </a:extLst>
          </p:cNvPr>
          <p:cNvSpPr txBox="1"/>
          <p:nvPr/>
        </p:nvSpPr>
        <p:spPr>
          <a:xfrm>
            <a:off x="4987618" y="19796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255DC"/>
                </a:solidFill>
                <a:cs typeface="Arial" panose="020B0604020202020204" pitchFamily="34" charset="0"/>
              </a:rPr>
              <a:t>name calling, calling people unkind names, verbal threats of violence</a:t>
            </a:r>
            <a:endParaRPr lang="en-GB" sz="2000" b="1" dirty="0">
              <a:solidFill>
                <a:srgbClr val="8255DC"/>
              </a:solidFill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1DE16C-2B05-C94F-BAD6-D946281B0C6D}"/>
              </a:ext>
            </a:extLst>
          </p:cNvPr>
          <p:cNvSpPr/>
          <p:nvPr/>
        </p:nvSpPr>
        <p:spPr>
          <a:xfrm>
            <a:off x="4987618" y="300156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hitting, kicking, biting, pushing, tripping you up – anything that hurts you by touching you</a:t>
            </a:r>
            <a:endParaRPr lang="en-GB" sz="20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16842C-14CC-6F4C-B46F-DF23EF4A09CE}"/>
              </a:ext>
            </a:extLst>
          </p:cNvPr>
          <p:cNvSpPr/>
          <p:nvPr/>
        </p:nvSpPr>
        <p:spPr>
          <a:xfrm>
            <a:off x="4990933" y="39727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isolating someone, leaving them out, spreading </a:t>
            </a:r>
            <a:r>
              <a:rPr lang="en-US" sz="2000" b="1" dirty="0" err="1">
                <a:solidFill>
                  <a:srgbClr val="0ABEDC"/>
                </a:solidFill>
                <a:cs typeface="Arial" panose="020B0604020202020204" pitchFamily="34" charset="0"/>
              </a:rPr>
              <a:t>rumours</a:t>
            </a:r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, threatening looks</a:t>
            </a:r>
            <a:endParaRPr lang="en-GB" sz="2000" b="1" dirty="0">
              <a:solidFill>
                <a:srgbClr val="0ABEDC"/>
              </a:solidFill>
              <a:cs typeface="Arial" panose="020B0604020202020204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1278834" y="1941136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Verbal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81B03FC-D616-D24F-B926-50E01FBAA757}"/>
              </a:ext>
            </a:extLst>
          </p:cNvPr>
          <p:cNvSpPr txBox="1">
            <a:spLocks/>
          </p:cNvSpPr>
          <p:nvPr/>
        </p:nvSpPr>
        <p:spPr>
          <a:xfrm>
            <a:off x="1278834" y="2935049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2FBAD62C-40B8-4C40-A01B-9895A90A7FE4}"/>
              </a:ext>
            </a:extLst>
          </p:cNvPr>
          <p:cNvSpPr txBox="1">
            <a:spLocks/>
          </p:cNvSpPr>
          <p:nvPr/>
        </p:nvSpPr>
        <p:spPr>
          <a:xfrm>
            <a:off x="1278834" y="3928962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Indirect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E3528D9-0B17-7343-8123-0B4D1557C069}"/>
              </a:ext>
            </a:extLst>
          </p:cNvPr>
          <p:cNvSpPr txBox="1">
            <a:spLocks/>
          </p:cNvSpPr>
          <p:nvPr/>
        </p:nvSpPr>
        <p:spPr>
          <a:xfrm>
            <a:off x="1278834" y="4975884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Cyber / Online</a:t>
            </a:r>
          </a:p>
        </p:txBody>
      </p:sp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Definition of ‘united’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6388242" y="1405457"/>
            <a:ext cx="4257739" cy="1329880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7344522" y="1807023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UNITED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B7C1F6B-C9BE-574E-9CDD-BC3663F5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335" y="1680177"/>
            <a:ext cx="6480316" cy="117761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sz="3600" dirty="0">
                <a:solidFill>
                  <a:srgbClr val="8255DC"/>
                </a:solidFill>
              </a:rPr>
              <a:t>The Cambridge English Dictionary definition of </a:t>
            </a:r>
            <a:r>
              <a:rPr lang="en-US" sz="3600" b="1" dirty="0">
                <a:solidFill>
                  <a:srgbClr val="8255DC"/>
                </a:solidFill>
              </a:rPr>
              <a:t>‘united’:</a:t>
            </a:r>
          </a:p>
          <a:p>
            <a:pPr marL="0" indent="0" algn="r">
              <a:buNone/>
            </a:pPr>
            <a:endParaRPr lang="en-US" dirty="0">
              <a:solidFill>
                <a:srgbClr val="3C3C3C"/>
              </a:solidFill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5ADD2C73-5E84-5E48-A1A6-C80A02F82989}"/>
              </a:ext>
            </a:extLst>
          </p:cNvPr>
          <p:cNvSpPr txBox="1">
            <a:spLocks/>
          </p:cNvSpPr>
          <p:nvPr/>
        </p:nvSpPr>
        <p:spPr>
          <a:xfrm>
            <a:off x="834716" y="3889027"/>
            <a:ext cx="5148122" cy="254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C3C3C"/>
                </a:solidFill>
              </a:rPr>
              <a:t>Joined together as a group </a:t>
            </a:r>
            <a:r>
              <a:rPr lang="en-US" dirty="0">
                <a:solidFill>
                  <a:srgbClr val="3C3C3C"/>
                </a:solidFill>
              </a:rPr>
              <a:t>“Factions previously at war with </a:t>
            </a:r>
            <a:br>
              <a:rPr lang="en-US" dirty="0">
                <a:solidFill>
                  <a:srgbClr val="3C3C3C"/>
                </a:solidFill>
              </a:rPr>
            </a:br>
            <a:r>
              <a:rPr lang="en-US" dirty="0">
                <a:solidFill>
                  <a:srgbClr val="3C3C3C"/>
                </a:solidFill>
              </a:rPr>
              <a:t>one another are now united </a:t>
            </a:r>
            <a:br>
              <a:rPr lang="en-US" dirty="0">
                <a:solidFill>
                  <a:srgbClr val="3C3C3C"/>
                </a:solidFill>
              </a:rPr>
            </a:br>
            <a:r>
              <a:rPr lang="en-US" dirty="0">
                <a:solidFill>
                  <a:srgbClr val="3C3C3C"/>
                </a:solidFill>
              </a:rPr>
              <a:t>against the common enemy.” 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62B2915-817E-2147-8129-945C6E58407D}"/>
              </a:ext>
            </a:extLst>
          </p:cNvPr>
          <p:cNvSpPr txBox="1">
            <a:spLocks/>
          </p:cNvSpPr>
          <p:nvPr/>
        </p:nvSpPr>
        <p:spPr>
          <a:xfrm>
            <a:off x="6566104" y="4039325"/>
            <a:ext cx="4287079" cy="254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C3C3C"/>
                </a:solidFill>
              </a:rPr>
              <a:t>If people are united, they all agree about something: </a:t>
            </a:r>
            <a:r>
              <a:rPr lang="en-US" dirty="0">
                <a:solidFill>
                  <a:srgbClr val="3C3C3C"/>
                </a:solidFill>
              </a:rPr>
              <a:t>“On that issue, we're united.”</a:t>
            </a:r>
            <a:endParaRPr lang="en-US" b="1" dirty="0">
              <a:solidFill>
                <a:srgbClr val="FFD2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0814FC-3D71-944E-B4B7-8F25D63584E4}"/>
              </a:ext>
            </a:extLst>
          </p:cNvPr>
          <p:cNvCxnSpPr/>
          <p:nvPr/>
        </p:nvCxnSpPr>
        <p:spPr>
          <a:xfrm>
            <a:off x="6314179" y="3774092"/>
            <a:ext cx="0" cy="1881809"/>
          </a:xfrm>
          <a:prstGeom prst="line">
            <a:avLst/>
          </a:prstGeom>
          <a:ln w="25400">
            <a:solidFill>
              <a:srgbClr val="8255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>
            <a:extLst>
              <a:ext uri="{FF2B5EF4-FFF2-40B4-BE49-F238E27FC236}">
                <a16:creationId xmlns:a16="http://schemas.microsoft.com/office/drawing/2014/main" id="{C4B70762-C861-AB49-B5BA-A2D68FC0F2DE}"/>
              </a:ext>
            </a:extLst>
          </p:cNvPr>
          <p:cNvSpPr txBox="1">
            <a:spLocks/>
          </p:cNvSpPr>
          <p:nvPr/>
        </p:nvSpPr>
        <p:spPr>
          <a:xfrm>
            <a:off x="1934472" y="3178821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255DC"/>
                </a:solidFill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1F70552-4F78-F743-BAAC-F4679FE3F951}"/>
              </a:ext>
            </a:extLst>
          </p:cNvPr>
          <p:cNvSpPr txBox="1">
            <a:spLocks/>
          </p:cNvSpPr>
          <p:nvPr/>
        </p:nvSpPr>
        <p:spPr>
          <a:xfrm>
            <a:off x="7155829" y="3178821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255DC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945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09095A9-72FB-4436-B2DB-5736F5B0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1" y="1059793"/>
            <a:ext cx="11145078" cy="56551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D89E900C-68A0-CC46-AF8B-BD4234F31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726" y="2262043"/>
            <a:ext cx="3466548" cy="233391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FB35D78A-422D-40B0-8F66-90E534F7F9C1}"/>
              </a:ext>
            </a:extLst>
          </p:cNvPr>
          <p:cNvSpPr txBox="1"/>
          <p:nvPr/>
        </p:nvSpPr>
        <p:spPr>
          <a:xfrm>
            <a:off x="118295" y="2835011"/>
            <a:ext cx="3466549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ABE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https://youtu.be/e8e7NRIk4AA</a:t>
            </a:r>
            <a:r>
              <a:rPr lang="en-GB" sz="2400" b="1" dirty="0">
                <a:solidFill>
                  <a:srgbClr val="0ABED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4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59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1838537"/>
            <a:ext cx="9356036" cy="2572636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Thank you 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for watching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anti-</a:t>
            </a:r>
            <a:r>
              <a:rPr lang="en-US" sz="3200" b="1" dirty="0" err="1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bullyingalliance.org.uk</a:t>
            </a:r>
            <a:endParaRPr lang="en-US" sz="3200" b="1" dirty="0">
              <a:solidFill>
                <a:srgbClr val="FFD2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5D326F-1E13-B642-AD6A-39FB4F772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708" y="5366022"/>
            <a:ext cx="1754492" cy="12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271</Words>
  <Application>Microsoft Office PowerPoint</Application>
  <PresentationFormat>Widescreen</PresentationFormat>
  <Paragraphs>32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Anti-Bullying Week 2020 Primary Assembly PPT  </vt:lpstr>
      <vt:lpstr>PowerPoint Presentation</vt:lpstr>
      <vt:lpstr>Is this bullying?</vt:lpstr>
      <vt:lpstr>Types of bullying</vt:lpstr>
      <vt:lpstr>Definition of ‘united’</vt:lpstr>
      <vt:lpstr>Film slide</vt:lpstr>
      <vt:lpstr>Thank you  for watching - anti-bullyingalliance.org.uk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Liffy Mcdonnell Bond</cp:lastModifiedBy>
  <cp:revision>16</cp:revision>
  <dcterms:created xsi:type="dcterms:W3CDTF">2020-09-01T18:15:57Z</dcterms:created>
  <dcterms:modified xsi:type="dcterms:W3CDTF">2020-11-04T12:19:07Z</dcterms:modified>
</cp:coreProperties>
</file>