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57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DC"/>
    <a:srgbClr val="8255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8029"/>
  </p:normalViewPr>
  <p:slideViewPr>
    <p:cSldViewPr snapToGrid="0" snapToObjects="1">
      <p:cViewPr varScale="1">
        <p:scale>
          <a:sx n="67" d="100"/>
          <a:sy n="67" d="100"/>
        </p:scale>
        <p:origin x="12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could replace with your own school definition.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is a target (some call that individual a ‘victim’) and a ringleader (some call that individual a ‘bully’). That ringleader does majority of the bullying activity and leads on it. </a:t>
            </a:r>
          </a:p>
          <a:p>
            <a:endParaRPr lang="en-US" baseline="0" dirty="0"/>
          </a:p>
          <a:p>
            <a:r>
              <a:rPr lang="en-US" dirty="0"/>
              <a:t>But there are othe</a:t>
            </a:r>
            <a:r>
              <a:rPr lang="en-US" baseline="0" dirty="0"/>
              <a:t>r key roles that are important to be aware of. </a:t>
            </a:r>
          </a:p>
          <a:p>
            <a:endParaRPr lang="en-US" baseline="0" dirty="0"/>
          </a:p>
          <a:p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There is also a group we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call</a:t>
            </a:r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 ‘reinforcers‘.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They give power to the ringleader. </a:t>
            </a:r>
            <a:r>
              <a:rPr lang="en-GB" dirty="0"/>
              <a:t>They may not get involved directly in bullying but</a:t>
            </a:r>
            <a:r>
              <a:rPr lang="en-GB" baseline="0" dirty="0"/>
              <a:t> they</a:t>
            </a:r>
            <a:r>
              <a:rPr lang="en-GB" dirty="0"/>
              <a:t> incite the ‘ringleader’ and gather others to see what is happening.</a:t>
            </a:r>
          </a:p>
          <a:p>
            <a:r>
              <a:rPr lang="en-GB" dirty="0"/>
              <a:t>They may laugh along with the bullying and give the ‘ringleader’ encouragement.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Assistants.</a:t>
            </a:r>
            <a:r>
              <a:rPr lang="en-US" baseline="0" dirty="0"/>
              <a:t> </a:t>
            </a:r>
            <a:r>
              <a:rPr lang="en-GB" dirty="0"/>
              <a:t>The ‘assistant’ joins in with the bullying even though someone else has started it, and provides physical or other assistance to the ‘ringleader’.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 group called ‘defenders’.</a:t>
            </a:r>
            <a:r>
              <a:rPr lang="en-US" baseline="0" dirty="0"/>
              <a:t> </a:t>
            </a:r>
            <a:r>
              <a:rPr lang="en-GB" dirty="0"/>
              <a:t>The ‘defender’ supports and defends the ‘target’. They</a:t>
            </a:r>
            <a:r>
              <a:rPr lang="en-GB" baseline="0" dirty="0"/>
              <a:t> may do this openly by confronting the ringleader but may also do this more covertly for example, by telling a teacher or </a:t>
            </a:r>
            <a:r>
              <a:rPr lang="en-GB" dirty="0"/>
              <a:t>calling into question the power of the ‘ringleader’ with the ‘reinforcer’ and ‘assistant’. They may also</a:t>
            </a:r>
            <a:r>
              <a:rPr lang="en-GB" baseline="0" dirty="0"/>
              <a:t> </a:t>
            </a:r>
            <a:r>
              <a:rPr lang="en-GB" dirty="0"/>
              <a:t>provide friendship and encouragement to the ‘target’ empowering them to ‘say no’ to the bullying happening to them.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on the periphery</a:t>
            </a:r>
            <a:r>
              <a:rPr lang="en-US" baseline="0" dirty="0"/>
              <a:t> of the bullying incident is the group called ‘outsiders’. </a:t>
            </a:r>
            <a:r>
              <a:rPr lang="en-GB" dirty="0"/>
              <a:t>An ‘outsider’ stays removed from the bullying situation and either pretends not to notice or really isn’t aware of what is happening. The ‘outsider’ does nothing about the bullying.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round up of all the roles.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Lesson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737360"/>
            <a:ext cx="8933070" cy="47396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We must stand united against bullying in order to make change. Do you agree/disagree? 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3C3C3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What changes do we need to make in order to unite against bullying?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do we already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10237-5CB0-45C4-901C-6217BF27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4C804-900C-4F11-9B61-A87AE361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2141909"/>
            <a:ext cx="9925878" cy="433509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C3C"/>
                </a:solidFill>
              </a:rPr>
              <a:t>  Does it go beyond school / teachers /   learners?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Are we all doing everything we can?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What more could we do?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2DF50-D09E-4EA8-B66C-7E102381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part will you play?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BE687-7AF0-4818-B0E9-DC39B46B0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68780" y="2825336"/>
            <a:ext cx="8946213" cy="264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3279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is happening?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861CC6-0D0B-E44F-9E1B-24E88918F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1413668"/>
            <a:ext cx="9001000" cy="5274660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99ED12F-8279-E044-A143-EDDD79196D2C}"/>
              </a:ext>
            </a:extLst>
          </p:cNvPr>
          <p:cNvSpPr txBox="1">
            <a:spLocks/>
          </p:cNvSpPr>
          <p:nvPr/>
        </p:nvSpPr>
        <p:spPr>
          <a:xfrm>
            <a:off x="9462050" y="1857001"/>
            <a:ext cx="2080593" cy="439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C3C3C"/>
                </a:solidFill>
              </a:rPr>
              <a:t>What can you see in this picture?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What do you think is happening here?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How do you think the children in the picture are feeling?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2629168"/>
            <a:ext cx="3547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(Bully)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Initiating and leading the bullying but not always the person ‘doing’ the bullying. 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at whom the bullying is aimed.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428979"/>
            <a:ext cx="3547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or encourage other people to ‘collude’ with what is going on.</a:t>
            </a:r>
          </a:p>
        </p:txBody>
      </p:sp>
    </p:spTree>
    <p:extLst>
      <p:ext uri="{BB962C8B-B14F-4D97-AF65-F5344CB8AC3E}">
        <p14:creationId xmlns:p14="http://schemas.microsoft.com/office/powerpoint/2010/main" val="30244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546138"/>
            <a:ext cx="326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</a:t>
            </a:r>
          </a:p>
        </p:txBody>
      </p:sp>
    </p:spTree>
    <p:extLst>
      <p:ext uri="{BB962C8B-B14F-4D97-AF65-F5344CB8AC3E}">
        <p14:creationId xmlns:p14="http://schemas.microsoft.com/office/powerpoint/2010/main" val="36530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412938" y="2136317"/>
            <a:ext cx="3249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someone being bullied. Knows that bullying is wrong and feels confident enough to do something about it. This might involve talking to an adult in school.</a:t>
            </a:r>
          </a:p>
        </p:txBody>
      </p:sp>
    </p:spTree>
    <p:extLst>
      <p:ext uri="{BB962C8B-B14F-4D97-AF65-F5344CB8AC3E}">
        <p14:creationId xmlns:p14="http://schemas.microsoft.com/office/powerpoint/2010/main" val="2089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203E7F-EDAC-754B-9314-7D6FB61A1971}"/>
              </a:ext>
            </a:extLst>
          </p:cNvPr>
          <p:cNvSpPr/>
          <p:nvPr/>
        </p:nvSpPr>
        <p:spPr>
          <a:xfrm>
            <a:off x="2305892" y="3022678"/>
            <a:ext cx="1658905" cy="1658905"/>
          </a:xfrm>
          <a:prstGeom prst="ellipse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3B677-C085-1449-8C6D-F0A1940A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55" y="4681849"/>
            <a:ext cx="1658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‘Outsider’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AA6FF0-0D73-104B-8787-AADE1F4494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2485882" y="3202668"/>
            <a:ext cx="1309723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5364306"/>
            <a:ext cx="409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Ignores any bullying and doesn’t want to get involved. </a:t>
            </a:r>
          </a:p>
        </p:txBody>
      </p:sp>
    </p:spTree>
    <p:extLst>
      <p:ext uri="{BB962C8B-B14F-4D97-AF65-F5344CB8AC3E}">
        <p14:creationId xmlns:p14="http://schemas.microsoft.com/office/powerpoint/2010/main" val="174003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0" y="216693"/>
            <a:ext cx="9455390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56" y="366509"/>
            <a:ext cx="1313233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A569F6-B8E2-AC48-8494-2A90A4681696}"/>
              </a:ext>
            </a:extLst>
          </p:cNvPr>
          <p:cNvGrpSpPr/>
          <p:nvPr/>
        </p:nvGrpSpPr>
        <p:grpSpPr>
          <a:xfrm>
            <a:off x="3909060" y="2054122"/>
            <a:ext cx="8237220" cy="4311256"/>
            <a:chOff x="2305892" y="1323263"/>
            <a:chExt cx="8892401" cy="51295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81BAC3-2AB7-A940-848E-FF7AB82800BA}"/>
                </a:ext>
              </a:extLst>
            </p:cNvPr>
            <p:cNvSpPr/>
            <p:nvPr/>
          </p:nvSpPr>
          <p:spPr>
            <a:xfrm>
              <a:off x="4144241" y="1323263"/>
              <a:ext cx="7054052" cy="5000307"/>
            </a:xfrm>
            <a:prstGeom prst="ellipse">
              <a:avLst/>
            </a:prstGeom>
            <a:noFill/>
            <a:ln w="38100">
              <a:solidFill>
                <a:srgbClr val="8255D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203E7F-EDAC-754B-9314-7D6FB61A1971}"/>
                </a:ext>
              </a:extLst>
            </p:cNvPr>
            <p:cNvSpPr/>
            <p:nvPr/>
          </p:nvSpPr>
          <p:spPr>
            <a:xfrm>
              <a:off x="2305892" y="3022678"/>
              <a:ext cx="1658905" cy="165890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B3B677-C085-1449-8C6D-F0A1940A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255" y="4681849"/>
              <a:ext cx="1658905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2950">
                <a:spcBef>
                  <a:spcPct val="0"/>
                </a:spcBef>
                <a:buNone/>
                <a:defRPr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‘Outsider’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172E72-8AF0-9F4B-B92D-3CCD04F4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078" y="1746390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FB8BA357-4418-224E-A325-8983A408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177" y="3411150"/>
              <a:ext cx="186218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‘Ringleader’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20806A-38D0-C84F-858F-FDE2C64EB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5500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E76F7FF4-3BA0-1A44-AFEB-D618360F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324" y="3902029"/>
              <a:ext cx="17864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‘Reinforcer’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483D6E-8782-4E4C-8C5B-969CDBB72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3931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B3730E50-B9FF-8E4E-B6B5-01C0DD1F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832" y="3869305"/>
              <a:ext cx="13345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‘Target’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E19B1DC-81E9-1B40-B234-E4C65507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592" y="4004439"/>
              <a:ext cx="1603542" cy="1603542"/>
            </a:xfrm>
            <a:prstGeom prst="ellipse">
              <a:avLst/>
            </a:prstGeom>
            <a:solidFill>
              <a:srgbClr val="E00D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18FE07-29AB-524D-AC10-7F92B08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388" y="4004439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A717D4CB-16CC-9742-A6FB-E506DC88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388" y="5610527"/>
              <a:ext cx="1575944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‘Assistant’</a:t>
              </a:r>
            </a:p>
          </p:txBody>
        </p: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32426F80-5157-3B4D-8626-DBD2538E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142" y="5603748"/>
              <a:ext cx="1679282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‘Defender’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3B2D5A7-B091-594A-B327-3B66D1A4D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3" t="6312" r="11538" b="13679"/>
            <a:stretch/>
          </p:blipFill>
          <p:spPr>
            <a:xfrm>
              <a:off x="6010402" y="4151630"/>
              <a:ext cx="1309160" cy="1309159"/>
            </a:xfrm>
            <a:prstGeom prst="ellipse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25E7F2-A4D6-774F-AD49-270C346F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1708" r="17601" b="17691"/>
            <a:stretch/>
          </p:blipFill>
          <p:spPr>
            <a:xfrm>
              <a:off x="7931379" y="4151703"/>
              <a:ext cx="1309609" cy="1309014"/>
            </a:xfrm>
            <a:prstGeom prst="ellipse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AA6FF0-0D73-104B-8787-AADE1F44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13120" r="11004" b="6077"/>
            <a:stretch/>
          </p:blipFill>
          <p:spPr>
            <a:xfrm>
              <a:off x="2485882" y="3202668"/>
              <a:ext cx="1309723" cy="1309014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B581E1-E7B7-714F-B532-FBECADE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t="11797" r="14580" b="11781"/>
            <a:stretch/>
          </p:blipFill>
          <p:spPr>
            <a:xfrm>
              <a:off x="4891195" y="2417259"/>
              <a:ext cx="1313650" cy="1309014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13B1BF-B184-7348-86CB-0C0D7459C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1067" r="8831" b="1973"/>
            <a:stretch/>
          </p:blipFill>
          <p:spPr>
            <a:xfrm>
              <a:off x="7018342" y="1893654"/>
              <a:ext cx="1315023" cy="1309014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324BA47-44CA-0441-B79F-0427BEFA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9051" r="9049" b="8000"/>
            <a:stretch/>
          </p:blipFill>
          <p:spPr>
            <a:xfrm>
              <a:off x="9112764" y="2417259"/>
              <a:ext cx="1305589" cy="1309014"/>
            </a:xfrm>
            <a:prstGeom prst="ellipse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251980" y="1445727"/>
            <a:ext cx="79697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Starting and leading the bullying but not always the person ‘doing’ the bullying.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who is being bullied.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 </a:t>
            </a:r>
          </a:p>
          <a:p>
            <a:endParaRPr lang="en-GB" sz="16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or encourage other people to carry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 what is going on.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someone being bullied. Knows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that bullying is wrong and feels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confident enough to do something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about it. This might involve talking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 an adult in school.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Ignores any bullying and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doesn’t want to get involved.</a:t>
            </a:r>
          </a:p>
        </p:txBody>
      </p:sp>
    </p:spTree>
    <p:extLst>
      <p:ext uri="{BB962C8B-B14F-4D97-AF65-F5344CB8AC3E}">
        <p14:creationId xmlns:p14="http://schemas.microsoft.com/office/powerpoint/2010/main" val="187672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1102</Words>
  <Application>Microsoft Office PowerPoint</Application>
  <PresentationFormat>Widescreen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Anti-Bullying Week 2020 Primary Lesson PPT  </vt:lpstr>
      <vt:lpstr>Is this bullying?</vt:lpstr>
      <vt:lpstr>What is happening?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United against bullying</vt:lpstr>
      <vt:lpstr>PowerPoint Presentation</vt:lpstr>
      <vt:lpstr>United against bullying</vt:lpstr>
      <vt:lpstr>PowerPoint Presentation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Liffy Mcdonnell Bond</cp:lastModifiedBy>
  <cp:revision>27</cp:revision>
  <dcterms:created xsi:type="dcterms:W3CDTF">2020-09-01T18:15:57Z</dcterms:created>
  <dcterms:modified xsi:type="dcterms:W3CDTF">2020-11-04T12:22:45Z</dcterms:modified>
</cp:coreProperties>
</file>