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68" r:id="rId2"/>
    <p:sldId id="269" r:id="rId3"/>
    <p:sldId id="27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60146" autoAdjust="0"/>
  </p:normalViewPr>
  <p:slideViewPr>
    <p:cSldViewPr snapToGrid="0">
      <p:cViewPr varScale="1">
        <p:scale>
          <a:sx n="51" d="100"/>
          <a:sy n="51" d="100"/>
        </p:scale>
        <p:origin x="249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3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10D36-B130-46E0-B779-7D89DF35A05F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FC29-7240-47AE-8E77-3E7606602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16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This session </a:t>
            </a:r>
            <a:r>
              <a:rPr lang="en-US" baseline="0" dirty="0" smtClean="0"/>
              <a:t>takes </a:t>
            </a:r>
            <a:r>
              <a:rPr lang="en-US" baseline="0" dirty="0" smtClean="0"/>
              <a:t>about an hour to do and involves a mixture of presentation, activity and discussion.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baseline="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3C7C1-8365-4043-957A-644D66DC30F4}" type="slidenum">
              <a:rPr lang="en-GB" altLang="en-US" smtClean="0">
                <a:latin typeface="Calibri" panose="020F0502020204030204" pitchFamily="34" charset="0"/>
              </a:rPr>
              <a:pPr/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460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Ask</a:t>
            </a:r>
            <a:r>
              <a:rPr lang="en-GB" altLang="en-US" baseline="0" dirty="0" smtClean="0"/>
              <a:t> the group the question ‘what do bullies do?’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baseline="0" dirty="0" smtClean="0"/>
              <a:t/>
            </a:r>
            <a:br>
              <a:rPr lang="en-GB" altLang="en-US" baseline="0" dirty="0" smtClean="0"/>
            </a:br>
            <a:r>
              <a:rPr lang="en-GB" altLang="en-US" baseline="0" dirty="0" smtClean="0"/>
              <a:t>You might want to note these down on flip chart paper. </a:t>
            </a:r>
          </a:p>
          <a:p>
            <a:pPr eaLnBrk="1" hangingPunct="1">
              <a:spcBef>
                <a:spcPct val="0"/>
              </a:spcBef>
            </a:pPr>
            <a:endParaRPr lang="en-GB" alt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baseline="0" dirty="0" smtClean="0"/>
              <a:t>The animation will show some words that are likely to come up. </a:t>
            </a:r>
          </a:p>
          <a:p>
            <a:pPr eaLnBrk="1" hangingPunct="1">
              <a:spcBef>
                <a:spcPct val="0"/>
              </a:spcBef>
            </a:pPr>
            <a:endParaRPr lang="en-GB" altLang="en-US" baseline="0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baseline="0" dirty="0" smtClean="0"/>
              <a:t>You could ask the group ‘who hasn’t ever done any of these </a:t>
            </a:r>
            <a:r>
              <a:rPr lang="en-GB" altLang="en-US" baseline="0" dirty="0" smtClean="0"/>
              <a:t>things?’. </a:t>
            </a:r>
            <a:r>
              <a:rPr lang="en-GB" altLang="en-US" baseline="0" dirty="0" smtClean="0"/>
              <a:t>The aim is to show that people are not ‘bullies’ they display behaviours </a:t>
            </a:r>
            <a:r>
              <a:rPr lang="en-GB" altLang="en-US" baseline="0" dirty="0" smtClean="0"/>
              <a:t>which, </a:t>
            </a:r>
            <a:r>
              <a:rPr lang="en-GB" altLang="en-US" baseline="0" dirty="0" smtClean="0"/>
              <a:t>if they are repetitive, hurtful, intentional and involve an imbalance of </a:t>
            </a:r>
            <a:r>
              <a:rPr lang="en-GB" altLang="en-US" baseline="0" dirty="0" smtClean="0"/>
              <a:t>power, </a:t>
            </a:r>
            <a:r>
              <a:rPr lang="en-GB" altLang="en-US" baseline="0" dirty="0" smtClean="0"/>
              <a:t>can </a:t>
            </a:r>
            <a:r>
              <a:rPr lang="en-GB" altLang="en-US" baseline="0" dirty="0" smtClean="0"/>
              <a:t>be bullying behaviours. </a:t>
            </a:r>
            <a:endParaRPr lang="en-GB" alt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21CF7F-71B9-4FB4-A3A9-6C16023F99AC}" type="slidenum">
              <a:rPr lang="en-GB" altLang="en-US" smtClean="0">
                <a:latin typeface="Calibri" panose="020F0502020204030204" pitchFamily="34" charset="0"/>
              </a:rPr>
              <a:pPr/>
              <a:t>10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853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This learning is key to understanding how to respond to bullying.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Open with an overview of the role of the group in bullying, emphasising bullying as a social phenomenon. </a:t>
            </a: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This draws on </a:t>
            </a:r>
            <a:r>
              <a:rPr lang="en-GB" dirty="0" err="1" smtClean="0"/>
              <a:t>Salmivalli’s</a:t>
            </a:r>
            <a:r>
              <a:rPr lang="en-GB" dirty="0" smtClean="0"/>
              <a:t> </a:t>
            </a:r>
            <a:r>
              <a:rPr lang="en-GB" i="1" dirty="0" smtClean="0"/>
              <a:t>participant role scale </a:t>
            </a:r>
            <a:r>
              <a:rPr lang="en-GB" dirty="0" smtClean="0"/>
              <a:t>work. In it she identifies a number of  roles that children play in a bullying scenario. </a:t>
            </a: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Learning</a:t>
            </a:r>
            <a:r>
              <a:rPr lang="en-GB" dirty="0" smtClean="0"/>
              <a:t>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That there is </a:t>
            </a:r>
            <a:r>
              <a:rPr lang="en-GB" dirty="0" smtClean="0"/>
              <a:t>almost always </a:t>
            </a:r>
            <a:r>
              <a:rPr lang="en-GB" dirty="0" smtClean="0"/>
              <a:t>a group in bullying situations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Some children are more and less committed to bullying behaviour</a:t>
            </a:r>
            <a:r>
              <a:rPr lang="en-GB" baseline="0" dirty="0" smtClean="0"/>
              <a:t> </a:t>
            </a:r>
            <a:endParaRPr lang="en-GB" dirty="0" smtClean="0"/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Responses should not necessarily focus on the ‘ringleader’ but on a) breaking down the power of the group by acting on ‘assistant ‘and ‘</a:t>
            </a:r>
            <a:r>
              <a:rPr lang="en-GB" dirty="0" err="1" smtClean="0"/>
              <a:t>reinforcer</a:t>
            </a:r>
            <a:r>
              <a:rPr lang="en-GB" dirty="0" smtClean="0"/>
              <a:t> ‘roles as well as building support through harnessing the positive power of the ‘defender’ and ‘outsider’ roles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Prevention can also be enhanced with this knowledge because it means that pro-social/social opportunity strategies can be seen in a relevant context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dirty="0" smtClean="0"/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Ask which role they think is the most common amongst </a:t>
            </a:r>
            <a:r>
              <a:rPr lang="en-GB" dirty="0" smtClean="0"/>
              <a:t>pupils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0B6557-3FFD-4974-A903-61D19B973BE1}" type="slidenum">
              <a:rPr lang="en-GB" altLang="en-US" smtClean="0">
                <a:latin typeface="Calibri" panose="020F0502020204030204" pitchFamily="34" charset="0"/>
              </a:rPr>
              <a:pPr/>
              <a:t>11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3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These are the stats from the </a:t>
            </a:r>
            <a:r>
              <a:rPr lang="en-GB" dirty="0" err="1" smtClean="0"/>
              <a:t>Salmivalli</a:t>
            </a:r>
            <a:r>
              <a:rPr lang="en-GB" dirty="0" smtClean="0"/>
              <a:t> KIVA summary slide which shows the relative prevalence of </a:t>
            </a:r>
            <a:r>
              <a:rPr lang="en-GB" dirty="0" smtClean="0"/>
              <a:t>roles.</a:t>
            </a:r>
            <a:r>
              <a:rPr lang="en-GB" baseline="0" dirty="0" smtClean="0"/>
              <a:t> </a:t>
            </a: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Repeat learning: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That there is always a group in bullying situations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This means that there are some children more (and less) committed to the bullying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Responses should not necessarily focus on the ‘ringleader’ but on a) breaking down the power of the group by acting on ‘assistant ‘and ‘</a:t>
            </a:r>
            <a:r>
              <a:rPr lang="en-GB" dirty="0" err="1" smtClean="0"/>
              <a:t>reinforcer</a:t>
            </a:r>
            <a:r>
              <a:rPr lang="en-GB" dirty="0" smtClean="0"/>
              <a:t> ‘roles as well as building support through harnessing the positive power of the ‘defender’ and ‘outsider’ roles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dirty="0" smtClean="0"/>
              <a:t>Prevention can also be enhanced with this knowledge because it means that pro-social/social opportunity strategies can be seen in a relevant context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10BB14-690D-4E1D-ADDC-6F417AA9543B}" type="slidenum">
              <a:rPr lang="en-GB" altLang="en-US" smtClean="0">
                <a:latin typeface="Calibri" panose="020F0502020204030204" pitchFamily="34" charset="0"/>
              </a:rPr>
              <a:pPr/>
              <a:t>12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76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This is an opportunity</a:t>
            </a:r>
            <a:r>
              <a:rPr lang="en-US" baseline="0" dirty="0" smtClean="0"/>
              <a:t> for you all to have a discussion about how you can use the learning in this session in your school. It’s very important that the whole school community have a shared understanding of what bullying is. How can you work together to achieve this?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baseline="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baseline="0" dirty="0" smtClean="0"/>
              <a:t>Can the work on the roles involved in bullying help you to respond to bullying incidents? </a:t>
            </a:r>
            <a:endParaRPr lang="en-US" baseline="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A3C7C1-8365-4043-957A-644D66DC30F4}" type="slidenum">
              <a:rPr lang="en-GB" altLang="en-US" smtClean="0">
                <a:latin typeface="Calibri" panose="020F0502020204030204" pitchFamily="34" charset="0"/>
              </a:rPr>
              <a:pPr/>
              <a:t>13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46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1" dirty="0" smtClean="0"/>
              <a:t>Aims of the session </a:t>
            </a:r>
            <a:endParaRPr lang="en-GB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303C1D-D732-40C7-B329-30E4C75CE40F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2266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1" smtClean="0"/>
              <a:t>ABA definition of bullying </a:t>
            </a:r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303C1D-D732-40C7-B329-30E4C75CE40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608026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549275"/>
            <a:ext cx="4491038" cy="3368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50" y="4262438"/>
            <a:ext cx="5434013" cy="516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b="1" dirty="0" smtClean="0"/>
              <a:t>This slide explains the </a:t>
            </a:r>
            <a:r>
              <a:rPr lang="en-GB" altLang="en-US" dirty="0" smtClean="0"/>
              <a:t>“imbalance of power”: this slide explores the issues further. </a:t>
            </a:r>
          </a:p>
          <a:p>
            <a:pPr>
              <a:spcBef>
                <a:spcPct val="0"/>
              </a:spcBef>
            </a:pPr>
            <a:endParaRPr lang="en-GB" altLang="en-US" dirty="0" smtClean="0"/>
          </a:p>
          <a:p>
            <a:pPr>
              <a:spcBef>
                <a:spcPct val="0"/>
              </a:spcBef>
            </a:pPr>
            <a:r>
              <a:rPr lang="en-GB" altLang="en-US" dirty="0" smtClean="0"/>
              <a:t>You might want to discuss some scenarios</a:t>
            </a:r>
            <a:r>
              <a:rPr lang="en-GB" altLang="en-US" baseline="0" dirty="0" smtClean="0"/>
              <a:t> which would involve an imbalance of power. </a:t>
            </a:r>
            <a:endParaRPr lang="en-GB" altLang="en-US" dirty="0" smtClean="0"/>
          </a:p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8163"/>
            <a:ext cx="2946400" cy="498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420724-B2E0-4283-9271-D3C43F496523}" type="slidenum">
              <a:rPr lang="en-GB" altLang="en-US" smtClean="0">
                <a:latin typeface="Calibri" panose="020F0502020204030204" pitchFamily="34" charset="0"/>
              </a:rPr>
              <a:pPr/>
              <a:t>4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560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b="1" dirty="0" smtClean="0"/>
              <a:t>Use the activity sheet here</a:t>
            </a:r>
            <a:r>
              <a:rPr lang="en-GB" b="1" baseline="0" dirty="0" smtClean="0"/>
              <a:t> [LINK]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b="1" baseline="0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b="1" baseline="0" dirty="0" smtClean="0"/>
              <a:t>This is </a:t>
            </a:r>
            <a:r>
              <a:rPr lang="en-GB" dirty="0" err="1" smtClean="0"/>
              <a:t>is</a:t>
            </a:r>
            <a:r>
              <a:rPr lang="en-GB" dirty="0" smtClean="0"/>
              <a:t> a ‘quiz’ adapted from the primary and secondary SEAL package which asks participants to analyse a number of scenarios, discuss them and then decide: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GB" dirty="0" smtClean="0"/>
              <a:t>It is bullying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GB" dirty="0" smtClean="0"/>
              <a:t>It is not bullying</a:t>
            </a:r>
          </a:p>
          <a:p>
            <a:pPr marL="228600" indent="-228600" eaLnBrk="1" fontAlgn="auto" hangingPunct="1">
              <a:spcBef>
                <a:spcPct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GB" dirty="0" smtClean="0"/>
              <a:t>Need more information to decide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This activity helps with introducing participants to each other and is an easy way into the session.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Group discussion (10 minutes) – open plenary (5 minutes</a:t>
            </a:r>
            <a:r>
              <a:rPr lang="en-GB" dirty="0" smtClean="0"/>
              <a:t>).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dirty="0" smtClean="0"/>
              <a:t>You can use the activity sheet found here: www.anti-bullyingalliance.org.uk/teachertraining</a:t>
            </a:r>
            <a:r>
              <a:rPr lang="en-GB" baseline="0" dirty="0" smtClean="0"/>
              <a:t> </a:t>
            </a:r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BCE3D-19A1-423F-A43F-2F737D6E54B8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24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b="1" dirty="0" smtClean="0"/>
              <a:t>Reminder slide </a:t>
            </a:r>
            <a:endParaRPr lang="en-GB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AA9949-794B-45DC-90E1-A1DBD8D8BE10}" type="slidenum">
              <a:rPr lang="en-GB" altLang="en-US" smtClean="0">
                <a:latin typeface="Calibri" panose="020F0502020204030204" pitchFamily="34" charset="0"/>
              </a:rPr>
              <a:pPr/>
              <a:t>6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This activity extends the idea that some behaviours are not bullying and it is important to distinguish these.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Relational conflict describes </a:t>
            </a:r>
            <a:r>
              <a:rPr lang="en-GB" altLang="en-US" dirty="0" smtClean="0"/>
              <a:t>a </a:t>
            </a:r>
            <a:r>
              <a:rPr lang="en-GB" altLang="en-US" dirty="0" smtClean="0"/>
              <a:t>set of definable behaviours which are absent of the characteristics of bullying behaviour that participants have just been through.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You should set out and describe the different aspects of bullying vs. relational conflict and invite comment.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As a short reflection, participants can be asked to go back and  identify which of the  scenarios they just looked at might have been a relational issue rather than a bullying one.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Participants will need to draw on this knowledge later in the session so they should be primed for that.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2ED3AE-229D-4788-8D3C-A282A7828904}" type="slidenum">
              <a:rPr lang="en-GB" altLang="en-US" smtClean="0">
                <a:latin typeface="Calibri" panose="020F0502020204030204" pitchFamily="34" charset="0"/>
              </a:rPr>
              <a:pPr/>
              <a:t>7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07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Explain that traditionally professionals see bullying incidents as Bully / Victim roles. </a:t>
            </a:r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  <a:p>
            <a:pPr eaLnBrk="1" hangingPunct="1">
              <a:spcBef>
                <a:spcPct val="0"/>
              </a:spcBef>
            </a:pPr>
            <a:r>
              <a:rPr lang="en-GB" altLang="en-US" smtClean="0"/>
              <a:t>However – it is a lot more complicated than that</a:t>
            </a:r>
            <a:endParaRPr lang="en-US" altLang="en-US" smtClean="0"/>
          </a:p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E28E87-6F51-44E2-8537-EAD62D8D4C93}" type="slidenum">
              <a:rPr lang="en-GB" altLang="en-US" smtClean="0">
                <a:latin typeface="Calibri" panose="020F0502020204030204" pitchFamily="34" charset="0"/>
              </a:rPr>
              <a:pPr/>
              <a:t>8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02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Highlight critical change of language - removing what CBT (Cognitive Behaviour Therapy) calls “universal signifiers” - and replacing them with statements that remove the behaviour from the child.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  <a:p>
            <a:pPr eaLnBrk="1" hangingPunct="1">
              <a:spcBef>
                <a:spcPct val="0"/>
              </a:spcBef>
            </a:pPr>
            <a:r>
              <a:rPr lang="en-GB" altLang="en-US" dirty="0" smtClean="0"/>
              <a:t>The </a:t>
            </a:r>
            <a:r>
              <a:rPr lang="en-GB" altLang="en-US" dirty="0" smtClean="0"/>
              <a:t>label ‘Bully’ is an unhelpful one. It implies that it is what they ‘are’. When in fact bullying is a behaviour choice</a:t>
            </a:r>
            <a:r>
              <a:rPr lang="en-GB" altLang="en-US" dirty="0" smtClean="0"/>
              <a:t>.</a:t>
            </a:r>
            <a:r>
              <a:rPr lang="en-GB" altLang="en-US" baseline="0" dirty="0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4BFA0-4F3E-4065-A75B-F0E1EFB9038B}" type="slidenum">
              <a:rPr lang="en-GB" altLang="en-US" smtClean="0">
                <a:latin typeface="Calibri" panose="020F0502020204030204" pitchFamily="34" charset="0"/>
              </a:rPr>
              <a:pPr/>
              <a:t>9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2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9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0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511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fA charity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6" y="5876927"/>
            <a:ext cx="3563938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7941" y="1219661"/>
            <a:ext cx="8064500" cy="458097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2"/>
            <a:ext cx="8219256" cy="3888431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800">
                <a:latin typeface="Arial" pitchFamily="34" charset="0"/>
                <a:cs typeface="Arial" pitchFamily="34" charset="0"/>
              </a:defRPr>
            </a:lvl2pPr>
            <a:lvl3pPr marL="685800" indent="0">
              <a:buFont typeface="Arial" pitchFamily="34" charset="0"/>
              <a:buNone/>
              <a:defRPr sz="1800">
                <a:latin typeface="Arial" pitchFamily="34" charset="0"/>
                <a:cs typeface="Arial" pitchFamily="34" charset="0"/>
              </a:defRPr>
            </a:lvl3pPr>
            <a:lvl4pPr marL="1028700" indent="0"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marL="1371600" indent="0"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03F5B-E8B2-4802-B77C-C3E5B6EFA9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650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877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6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70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32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5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1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73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35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ECBBE-02FC-4F82-9C5E-CA110486F7F1}" type="datetimeFigureOut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30F45-F66C-4F80-B291-4CA9CF71F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1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68313" y="1412875"/>
            <a:ext cx="820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348038" y="2852738"/>
            <a:ext cx="54721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800">
                <a:solidFill>
                  <a:srgbClr val="1E1F73"/>
                </a:solidFill>
                <a:latin typeface="Impact" panose="020B0806030902050204" pitchFamily="34" charset="0"/>
              </a:rPr>
              <a:t>What do we mean  by bullying?</a:t>
            </a:r>
          </a:p>
        </p:txBody>
      </p:sp>
      <p:pic>
        <p:nvPicPr>
          <p:cNvPr id="24582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28051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119FD3-8FE2-459F-AA5E-BF3538EA7529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468313" y="1412875"/>
            <a:ext cx="820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0965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072919-DBB6-4E84-8817-DB554850A78C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5288" y="13414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Tease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995488" y="132238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Belittle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63713" y="1844675"/>
            <a:ext cx="1516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Humiliate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21313" y="2298700"/>
            <a:ext cx="2179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Threaten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13088" y="2606675"/>
            <a:ext cx="2179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Isolate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06413" y="4054475"/>
            <a:ext cx="29130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Enrol others in bullying (“gang up”)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4488" y="2846388"/>
            <a:ext cx="24812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Spread rumours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05025" y="2390775"/>
            <a:ext cx="2179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Lie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9750" y="2060575"/>
            <a:ext cx="1516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Goad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300788" y="1844675"/>
            <a:ext cx="3557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Find a weak spot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49775" y="2914650"/>
            <a:ext cx="2179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Intimidate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32588" y="4005263"/>
            <a:ext cx="2179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00004F"/>
                </a:solidFill>
                <a:latin typeface="Arial" panose="020B0604020202020204" pitchFamily="34" charset="0"/>
              </a:rPr>
              <a:t>Dirty looks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0425" y="1268413"/>
            <a:ext cx="2647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Take belongings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19475" y="3573463"/>
            <a:ext cx="2179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Manipulate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92500" y="4292600"/>
            <a:ext cx="2179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Push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427538" y="4724400"/>
            <a:ext cx="21796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Trip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40425" y="4292600"/>
            <a:ext cx="2179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Kick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867400" y="3500438"/>
            <a:ext cx="2179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Punch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547813" y="335756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Undermine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43663" y="2852738"/>
            <a:ext cx="3559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Exploit situations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819650" y="3938588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Shout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36988" y="1163638"/>
            <a:ext cx="19669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Name calling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348038" y="1916113"/>
            <a:ext cx="3338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</a:rPr>
              <a:t>Pick on someone</a:t>
            </a:r>
          </a:p>
        </p:txBody>
      </p:sp>
      <p:sp>
        <p:nvSpPr>
          <p:cNvPr id="40990" name="TextBox 5"/>
          <p:cNvSpPr txBox="1">
            <a:spLocks noChangeArrowheads="1"/>
          </p:cNvSpPr>
          <p:nvPr/>
        </p:nvSpPr>
        <p:spPr bwMode="auto">
          <a:xfrm>
            <a:off x="468313" y="260350"/>
            <a:ext cx="828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</a:rPr>
              <a:t>What do ‘bullies’ do?</a:t>
            </a: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523875" y="5497513"/>
            <a:ext cx="174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Repetitive </a:t>
            </a: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3846513" y="5497513"/>
            <a:ext cx="1878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Intentional 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6015038" y="5495925"/>
            <a:ext cx="3236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Power imbalance </a:t>
            </a:r>
            <a:endParaRPr lang="en-GB" altLang="en-US" sz="280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368550" y="5497513"/>
            <a:ext cx="1266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Hurtful </a:t>
            </a:r>
          </a:p>
        </p:txBody>
      </p:sp>
    </p:spTree>
    <p:extLst>
      <p:ext uri="{BB962C8B-B14F-4D97-AF65-F5344CB8AC3E}">
        <p14:creationId xmlns:p14="http://schemas.microsoft.com/office/powerpoint/2010/main" val="21329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2700338" y="323850"/>
            <a:ext cx="604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</a:rPr>
              <a:t>Bullying as a group behaviour</a:t>
            </a:r>
          </a:p>
        </p:txBody>
      </p:sp>
      <p:pic>
        <p:nvPicPr>
          <p:cNvPr id="43013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211638" y="1557338"/>
            <a:ext cx="2005012" cy="18716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‘Ringleader’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95513" y="1989138"/>
            <a:ext cx="1958975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‘Target’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300788" y="2349500"/>
            <a:ext cx="1955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‘Reinforcer’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48263" y="4076700"/>
            <a:ext cx="1800225" cy="166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‘Assistant’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76600" y="3933825"/>
            <a:ext cx="1760538" cy="1897063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‘Defender’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47813" y="1412875"/>
            <a:ext cx="6983412" cy="4679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3850" y="3213100"/>
            <a:ext cx="1727200" cy="15843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‘Outsider’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021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8FDDCC-CF5F-47F6-881F-27BB14561B4C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6292850" y="4895850"/>
            <a:ext cx="307975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5061" name="TextBox 5"/>
          <p:cNvSpPr txBox="1">
            <a:spLocks noChangeArrowheads="1"/>
          </p:cNvSpPr>
          <p:nvPr/>
        </p:nvSpPr>
        <p:spPr bwMode="auto">
          <a:xfrm>
            <a:off x="3348038" y="323850"/>
            <a:ext cx="5400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00004F"/>
                </a:solidFill>
                <a:latin typeface="Impact" panose="020B0806030902050204" pitchFamily="34" charset="0"/>
              </a:rPr>
              <a:t>Bullying as a group behaviour</a:t>
            </a:r>
          </a:p>
        </p:txBody>
      </p:sp>
      <p:pic>
        <p:nvPicPr>
          <p:cNvPr id="45062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5032375" y="1692275"/>
            <a:ext cx="1184275" cy="1160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Ring-leader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43213" y="2349500"/>
            <a:ext cx="1311275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‘Target’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300788" y="2349500"/>
            <a:ext cx="2303462" cy="2232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‘Reinforcer’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08625" y="4581525"/>
            <a:ext cx="8636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71813" y="3716338"/>
            <a:ext cx="2076450" cy="211455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‘Defender’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47813" y="1341438"/>
            <a:ext cx="7272337" cy="47513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9388" y="3213100"/>
            <a:ext cx="2736850" cy="26511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itchFamily="34" charset="0"/>
                <a:cs typeface="Arial" pitchFamily="34" charset="0"/>
              </a:rPr>
              <a:t>‘Outsider’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92527" y="5004812"/>
            <a:ext cx="1080120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6.8%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27784" y="1844824"/>
            <a:ext cx="125159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11.7%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84168" y="1556792"/>
            <a:ext cx="100811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8.2%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7976" y="3581400"/>
            <a:ext cx="125159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23.7%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44008" y="3501008"/>
            <a:ext cx="129614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17.3%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83982" y="1875997"/>
            <a:ext cx="1251597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19.5%</a:t>
            </a:r>
          </a:p>
        </p:txBody>
      </p:sp>
      <p:sp>
        <p:nvSpPr>
          <p:cNvPr id="45076" name="Slide Number Placeholder 2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67F9E3-2E43-4F93-9C21-58C1CBF67D46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sp>
        <p:nvSpPr>
          <p:cNvPr id="45077" name="TextBox 3"/>
          <p:cNvSpPr txBox="1">
            <a:spLocks noChangeArrowheads="1"/>
          </p:cNvSpPr>
          <p:nvPr/>
        </p:nvSpPr>
        <p:spPr bwMode="auto">
          <a:xfrm>
            <a:off x="6578600" y="466883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Assistant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9498" y="1375198"/>
            <a:ext cx="1830075" cy="95410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1430"/>
                <a:solidFill>
                  <a:srgbClr val="00004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12.8% </a:t>
            </a:r>
            <a:r>
              <a:rPr lang="en-US" sz="2400" dirty="0">
                <a:ln w="11430"/>
                <a:solidFill>
                  <a:srgbClr val="00004F"/>
                </a:solidFill>
                <a:cs typeface="Arial" panose="020B0604020202020204" pitchFamily="34" charset="0"/>
              </a:rPr>
              <a:t>undefined</a:t>
            </a:r>
            <a:endParaRPr lang="en-US" sz="3200" b="1" dirty="0">
              <a:ln w="11430"/>
              <a:solidFill>
                <a:srgbClr val="00004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803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68313" y="1412875"/>
            <a:ext cx="820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203576" y="2028825"/>
            <a:ext cx="54721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4800" dirty="0" smtClean="0">
                <a:solidFill>
                  <a:srgbClr val="1E1F73"/>
                </a:solidFill>
                <a:latin typeface="Impact" panose="020B0806030902050204" pitchFamily="34" charset="0"/>
              </a:rPr>
              <a:t>How can we use this information prevent and respond to bullying in our school?</a:t>
            </a:r>
            <a:endParaRPr lang="en-GB" altLang="en-US" sz="4800" dirty="0">
              <a:solidFill>
                <a:srgbClr val="1E1F73"/>
              </a:solidFill>
              <a:latin typeface="Impact" panose="020B0806030902050204" pitchFamily="34" charset="0"/>
            </a:endParaRPr>
          </a:p>
        </p:txBody>
      </p:sp>
      <p:pic>
        <p:nvPicPr>
          <p:cNvPr id="24582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2805112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119FD3-8FE2-459F-AA5E-BF3538EA7529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3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8313" y="1557338"/>
            <a:ext cx="8207375" cy="46782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important we all have a shared understanding of what bullying is.</a:t>
            </a:r>
          </a:p>
          <a:p>
            <a:pPr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400" b="1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of the session: </a:t>
            </a:r>
          </a:p>
          <a:p>
            <a:pPr marL="1085850" indent="-552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our shared understanding of bullying </a:t>
            </a:r>
          </a:p>
          <a:p>
            <a:pPr marL="1085850" indent="-552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difference between relational conflict and bullying </a:t>
            </a:r>
          </a:p>
          <a:p>
            <a:pPr marL="1085850" indent="-552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 that bullying is a group behaviour </a:t>
            </a:r>
          </a:p>
          <a:p>
            <a:pPr marL="1085850" indent="-552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roles involved in bullying </a:t>
            </a:r>
            <a:endParaRPr lang="en-GB" sz="2400" dirty="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solidFill>
                <a:srgbClr val="0000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4932363" y="333375"/>
            <a:ext cx="39608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3000">
                <a:solidFill>
                  <a:srgbClr val="1E1F73"/>
                </a:solidFill>
                <a:latin typeface="Impact" panose="020B0806030902050204" pitchFamily="34" charset="0"/>
              </a:rPr>
              <a:t>What is bullying?</a:t>
            </a:r>
          </a:p>
        </p:txBody>
      </p:sp>
      <p:pic>
        <p:nvPicPr>
          <p:cNvPr id="26630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23F3B3-DBDD-400C-9A60-347C9CDC428E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8313" y="1557338"/>
            <a:ext cx="8207375" cy="3908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ABA (Anti-Bullying Alliance) defines bullying as:</a:t>
            </a:r>
          </a:p>
          <a:p>
            <a:pPr>
              <a:defRPr/>
            </a:pPr>
            <a:endParaRPr lang="en-GB" sz="2400" b="1" dirty="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repetitive, intentional hurting of one person or group by another person or group, where the relationship involves an imbalance of power.</a:t>
            </a:r>
          </a:p>
          <a:p>
            <a:pPr>
              <a:defRPr/>
            </a:pPr>
            <a:endParaRPr lang="en-GB" sz="2400" b="1" dirty="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Bullying can be physical, verbal or psychological.  </a:t>
            </a:r>
          </a:p>
          <a:p>
            <a:pPr>
              <a:defRPr/>
            </a:pPr>
            <a:endParaRPr lang="en-GB" sz="2400" b="1" dirty="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b="1" dirty="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happen face-to-face or through cyberspace.”</a:t>
            </a:r>
          </a:p>
          <a:p>
            <a:pPr marL="355600" indent="-355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solidFill>
                <a:srgbClr val="00004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4932363" y="333375"/>
            <a:ext cx="39608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3000">
                <a:solidFill>
                  <a:srgbClr val="1E1F73"/>
                </a:solidFill>
                <a:latin typeface="Impact" panose="020B0806030902050204" pitchFamily="34" charset="0"/>
              </a:rPr>
              <a:t>What is bullying?</a:t>
            </a:r>
          </a:p>
        </p:txBody>
      </p:sp>
      <p:pic>
        <p:nvPicPr>
          <p:cNvPr id="26630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23F3B3-DBDD-400C-9A60-347C9CDC428E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>
            <a:stCxn id="24" idx="1"/>
          </p:cNvCxnSpPr>
          <p:nvPr/>
        </p:nvCxnSpPr>
        <p:spPr>
          <a:xfrm flipH="1">
            <a:off x="3636963" y="5543550"/>
            <a:ext cx="2519362" cy="26035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203575" y="4652963"/>
            <a:ext cx="2881313" cy="113506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1"/>
          </p:cNvCxnSpPr>
          <p:nvPr/>
        </p:nvCxnSpPr>
        <p:spPr>
          <a:xfrm flipH="1">
            <a:off x="2916238" y="4425950"/>
            <a:ext cx="1079500" cy="103981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250825" y="404813"/>
            <a:ext cx="7129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2 friends fall out…</a:t>
            </a:r>
            <a:endParaRPr lang="en-GB" altLang="en-US" sz="2400" b="1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91"/>
          <a:stretch>
            <a:fillRect/>
          </a:stretch>
        </p:blipFill>
        <p:spPr bwMode="auto">
          <a:xfrm>
            <a:off x="3924300" y="1412875"/>
            <a:ext cx="839788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r="46894"/>
          <a:stretch>
            <a:fillRect/>
          </a:stretch>
        </p:blipFill>
        <p:spPr>
          <a:xfrm flipH="1">
            <a:off x="539552" y="1196752"/>
            <a:ext cx="903334" cy="1161713"/>
          </a:xfrm>
          <a:prstGeom prst="rect">
            <a:avLst/>
          </a:prstGeom>
        </p:spPr>
      </p:pic>
      <p:sp>
        <p:nvSpPr>
          <p:cNvPr id="3" name="Rectangular Callout 2"/>
          <p:cNvSpPr/>
          <p:nvPr/>
        </p:nvSpPr>
        <p:spPr>
          <a:xfrm>
            <a:off x="2627313" y="1181100"/>
            <a:ext cx="847725" cy="582613"/>
          </a:xfrm>
          <a:prstGeom prst="wedgeRectCallout">
            <a:avLst>
              <a:gd name="adj1" fmla="val 114255"/>
              <a:gd name="adj2" fmla="val 6470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619250" y="1412875"/>
            <a:ext cx="865188" cy="582613"/>
          </a:xfrm>
          <a:prstGeom prst="wedgeRectCallout">
            <a:avLst>
              <a:gd name="adj1" fmla="val -75219"/>
              <a:gd name="adj2" fmla="val 7574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40200" y="836613"/>
            <a:ext cx="3941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imbalance of power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39"/>
          <a:stretch>
            <a:fillRect/>
          </a:stretch>
        </p:blipFill>
        <p:spPr bwMode="auto">
          <a:xfrm>
            <a:off x="3203575" y="2781300"/>
            <a:ext cx="887413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r="47168"/>
          <a:stretch>
            <a:fillRect/>
          </a:stretch>
        </p:blipFill>
        <p:spPr>
          <a:xfrm flipH="1">
            <a:off x="251520" y="2636912"/>
            <a:ext cx="937177" cy="1242521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2195513" y="2276475"/>
            <a:ext cx="828675" cy="695325"/>
          </a:xfrm>
          <a:prstGeom prst="wedgeRectCallout">
            <a:avLst>
              <a:gd name="adj1" fmla="val 114255"/>
              <a:gd name="adj2" fmla="val 6470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1331913" y="2924175"/>
            <a:ext cx="684212" cy="582613"/>
          </a:xfrm>
          <a:prstGeom prst="wedgeRectCallout">
            <a:avLst>
              <a:gd name="adj1" fmla="val -75219"/>
              <a:gd name="adj2" fmla="val 7574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Stop it!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2411413" y="2781300"/>
            <a:ext cx="844550" cy="582613"/>
          </a:xfrm>
          <a:prstGeom prst="wedgeRectCallout">
            <a:avLst>
              <a:gd name="adj1" fmla="val 62793"/>
              <a:gd name="adj2" fmla="val 3159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2195513" y="3357563"/>
            <a:ext cx="827087" cy="582612"/>
          </a:xfrm>
          <a:prstGeom prst="wedgeRectCallout">
            <a:avLst>
              <a:gd name="adj1" fmla="val 80337"/>
              <a:gd name="adj2" fmla="val -371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2484438" y="3933825"/>
            <a:ext cx="1008062" cy="477838"/>
          </a:xfrm>
          <a:prstGeom prst="wedgeRectCallout">
            <a:avLst>
              <a:gd name="adj1" fmla="val 44358"/>
              <a:gd name="adj2" fmla="val -8242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67175" y="2589213"/>
            <a:ext cx="4897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Imbalance of power through repetition, threat, etc.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51"/>
          <a:stretch>
            <a:fillRect/>
          </a:stretch>
        </p:blipFill>
        <p:spPr bwMode="auto">
          <a:xfrm>
            <a:off x="4932363" y="5084763"/>
            <a:ext cx="8032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 r="47083"/>
          <a:stretch>
            <a:fillRect/>
          </a:stretch>
        </p:blipFill>
        <p:spPr>
          <a:xfrm flipH="1">
            <a:off x="2195736" y="5157192"/>
            <a:ext cx="984515" cy="1214143"/>
          </a:xfrm>
          <a:prstGeom prst="rect">
            <a:avLst/>
          </a:prstGeom>
        </p:spPr>
      </p:pic>
      <p:sp>
        <p:nvSpPr>
          <p:cNvPr id="20" name="Rectangular Callout 19"/>
          <p:cNvSpPr/>
          <p:nvPr/>
        </p:nvSpPr>
        <p:spPr>
          <a:xfrm>
            <a:off x="179388" y="4652963"/>
            <a:ext cx="1552575" cy="949325"/>
          </a:xfrm>
          <a:prstGeom prst="wedgeRectCallout">
            <a:avLst>
              <a:gd name="adj1" fmla="val 96562"/>
              <a:gd name="adj2" fmla="val 5699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Stop it! All of you! It’s not true!!</a:t>
            </a:r>
          </a:p>
        </p:txBody>
      </p:sp>
      <p:sp>
        <p:nvSpPr>
          <p:cNvPr id="21" name="Rectangular Callout 20"/>
          <p:cNvSpPr/>
          <p:nvPr/>
        </p:nvSpPr>
        <p:spPr>
          <a:xfrm>
            <a:off x="3203575" y="5981700"/>
            <a:ext cx="1846263" cy="471488"/>
          </a:xfrm>
          <a:prstGeom prst="wedgeRectCallout">
            <a:avLst>
              <a:gd name="adj1" fmla="val 50673"/>
              <a:gd name="adj2" fmla="val -6626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Rumour spread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r="47874"/>
          <a:stretch>
            <a:fillRect/>
          </a:stretch>
        </p:blipFill>
        <p:spPr>
          <a:xfrm>
            <a:off x="3995936" y="3933056"/>
            <a:ext cx="752404" cy="9858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/>
          </a:blip>
          <a:srcRect r="49164"/>
          <a:stretch>
            <a:fillRect/>
          </a:stretch>
        </p:blipFill>
        <p:spPr>
          <a:xfrm>
            <a:off x="4860032" y="3861048"/>
            <a:ext cx="693239" cy="9313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002060">
                <a:tint val="45000"/>
                <a:satMod val="400000"/>
              </a:srgbClr>
            </a:duotone>
            <a:extLst/>
          </a:blip>
          <a:srcRect r="46156"/>
          <a:stretch>
            <a:fillRect/>
          </a:stretch>
        </p:blipFill>
        <p:spPr>
          <a:xfrm>
            <a:off x="6156176" y="5085184"/>
            <a:ext cx="723961" cy="91828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/>
          </a:blip>
          <a:srcRect r="44884"/>
          <a:stretch>
            <a:fillRect/>
          </a:stretch>
        </p:blipFill>
        <p:spPr>
          <a:xfrm>
            <a:off x="5940152" y="4077072"/>
            <a:ext cx="646090" cy="800589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H="1" flipV="1">
            <a:off x="4643438" y="4868863"/>
            <a:ext cx="230187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292725" y="4724400"/>
            <a:ext cx="71438" cy="458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724525" y="4941888"/>
            <a:ext cx="212725" cy="238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00813" y="5300663"/>
            <a:ext cx="166687" cy="96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3" idx="2"/>
          </p:cNvCxnSpPr>
          <p:nvPr/>
        </p:nvCxnSpPr>
        <p:spPr>
          <a:xfrm flipH="1">
            <a:off x="3203575" y="4792663"/>
            <a:ext cx="2003425" cy="87471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ular Callout 43"/>
          <p:cNvSpPr/>
          <p:nvPr/>
        </p:nvSpPr>
        <p:spPr>
          <a:xfrm>
            <a:off x="6875463" y="4652963"/>
            <a:ext cx="1238250" cy="555625"/>
          </a:xfrm>
          <a:prstGeom prst="wedgeRectCallout">
            <a:avLst>
              <a:gd name="adj1" fmla="val -66032"/>
              <a:gd name="adj2" fmla="val -7760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</a:t>
            </a:r>
          </a:p>
        </p:txBody>
      </p:sp>
      <p:sp>
        <p:nvSpPr>
          <p:cNvPr id="45" name="Rectangular Callout 44"/>
          <p:cNvSpPr/>
          <p:nvPr/>
        </p:nvSpPr>
        <p:spPr>
          <a:xfrm>
            <a:off x="7164388" y="5732463"/>
            <a:ext cx="1008062" cy="576262"/>
          </a:xfrm>
          <a:prstGeom prst="wedgeRectCallout">
            <a:avLst>
              <a:gd name="adj1" fmla="val -77110"/>
              <a:gd name="adj2" fmla="val -1134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Insult 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989763" y="3429000"/>
            <a:ext cx="2254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rgbClr val="1E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imbalance of power</a:t>
            </a:r>
          </a:p>
        </p:txBody>
      </p:sp>
      <p:sp>
        <p:nvSpPr>
          <p:cNvPr id="28707" name="Slide Number Placeholder 3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E6A155-AAD8-4308-BE97-A7EB12803C07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20" grpId="0" animBg="1"/>
      <p:bldP spid="21" grpId="0" animBg="1"/>
      <p:bldP spid="44" grpId="0" animBg="1"/>
      <p:bldP spid="45" grpId="0" animBg="1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8313" y="1557338"/>
            <a:ext cx="8207375" cy="3600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5600" indent="-355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rgbClr val="1E1F73"/>
                </a:solidFill>
                <a:latin typeface="Impact" pitchFamily="34" charset="0"/>
                <a:cs typeface="Arial" pitchFamily="34" charset="0"/>
              </a:rPr>
              <a:t>Activity 1 : is it bullying? </a:t>
            </a:r>
            <a:br>
              <a:rPr lang="en-GB" sz="3200" dirty="0">
                <a:solidFill>
                  <a:srgbClr val="1E1F73"/>
                </a:solidFill>
                <a:latin typeface="Impact" pitchFamily="34" charset="0"/>
                <a:cs typeface="Arial" pitchFamily="34" charset="0"/>
              </a:rPr>
            </a:br>
            <a:endParaRPr lang="en-GB" sz="2800" dirty="0">
              <a:solidFill>
                <a:srgbClr val="1E1F73"/>
              </a:solidFill>
              <a:cs typeface="Arial" pitchFamily="34" charset="0"/>
            </a:endParaRPr>
          </a:p>
          <a:p>
            <a:pPr marL="228600" indent="-2286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solidFill>
                  <a:srgbClr val="1E1F73"/>
                </a:solidFill>
                <a:cs typeface="Arial" pitchFamily="34" charset="0"/>
              </a:rPr>
              <a:t>Take a look at the scenarios on your sheet and decide in groups: </a:t>
            </a:r>
          </a:p>
          <a:p>
            <a:pPr marL="1077913" lvl="1" indent="-54610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n-GB" sz="2800" dirty="0">
                <a:solidFill>
                  <a:srgbClr val="1E1F73"/>
                </a:solidFill>
                <a:cs typeface="Arial" pitchFamily="34" charset="0"/>
              </a:rPr>
              <a:t>It is bullying</a:t>
            </a:r>
          </a:p>
          <a:p>
            <a:pPr marL="1077913" lvl="1" indent="-54610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n-GB" sz="2800" dirty="0">
                <a:solidFill>
                  <a:srgbClr val="1E1F73"/>
                </a:solidFill>
                <a:cs typeface="Arial" pitchFamily="34" charset="0"/>
              </a:rPr>
              <a:t>It is not bullying</a:t>
            </a:r>
          </a:p>
          <a:p>
            <a:pPr marL="1077913" lvl="1" indent="-546100" eaLnBrk="1" fontAlgn="auto" hangingPunct="1">
              <a:spcAft>
                <a:spcPts val="0"/>
              </a:spcAft>
              <a:buFontTx/>
              <a:buAutoNum type="arabicParenR"/>
              <a:defRPr/>
            </a:pPr>
            <a:r>
              <a:rPr lang="en-GB" sz="2800" dirty="0">
                <a:solidFill>
                  <a:srgbClr val="1E1F73"/>
                </a:solidFill>
                <a:cs typeface="Arial" pitchFamily="34" charset="0"/>
              </a:rPr>
              <a:t>Need more information to decide</a:t>
            </a:r>
          </a:p>
          <a:p>
            <a:pPr marL="355600" indent="-3556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>
              <a:solidFill>
                <a:srgbClr val="1E1F73"/>
              </a:solidFill>
              <a:cs typeface="Arial" pitchFamily="34" charset="0"/>
            </a:endParaRP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4932363" y="115888"/>
            <a:ext cx="3960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3000">
                <a:solidFill>
                  <a:srgbClr val="1E1F73"/>
                </a:solidFill>
                <a:latin typeface="Impact" panose="020B0806030902050204" pitchFamily="34" charset="0"/>
              </a:rPr>
              <a:t>What is bullying and what is its impact?</a:t>
            </a:r>
          </a:p>
        </p:txBody>
      </p:sp>
      <p:pic>
        <p:nvPicPr>
          <p:cNvPr id="30726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7A08D7-6A9B-40A2-9A84-E6DABCF41D16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sp>
        <p:nvSpPr>
          <p:cNvPr id="30728" name="Rectangle 3"/>
          <p:cNvSpPr>
            <a:spLocks noChangeArrowheads="1"/>
          </p:cNvSpPr>
          <p:nvPr/>
        </p:nvSpPr>
        <p:spPr bwMode="auto">
          <a:xfrm>
            <a:off x="374650" y="5208588"/>
            <a:ext cx="174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Repetitive </a:t>
            </a:r>
          </a:p>
        </p:txBody>
      </p:sp>
      <p:sp>
        <p:nvSpPr>
          <p:cNvPr id="30729" name="Rectangle 5"/>
          <p:cNvSpPr>
            <a:spLocks noChangeArrowheads="1"/>
          </p:cNvSpPr>
          <p:nvPr/>
        </p:nvSpPr>
        <p:spPr bwMode="auto">
          <a:xfrm>
            <a:off x="3846513" y="5208588"/>
            <a:ext cx="1878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Intentional </a:t>
            </a:r>
          </a:p>
        </p:txBody>
      </p:sp>
      <p:sp>
        <p:nvSpPr>
          <p:cNvPr id="30730" name="Rectangle 6"/>
          <p:cNvSpPr>
            <a:spLocks noChangeArrowheads="1"/>
          </p:cNvSpPr>
          <p:nvPr/>
        </p:nvSpPr>
        <p:spPr bwMode="auto">
          <a:xfrm>
            <a:off x="6015038" y="5207000"/>
            <a:ext cx="3236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Power imbalance </a:t>
            </a:r>
            <a:endParaRPr lang="en-GB" altLang="en-US" sz="280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31" name="Rectangle 3"/>
          <p:cNvSpPr>
            <a:spLocks noChangeArrowheads="1"/>
          </p:cNvSpPr>
          <p:nvPr/>
        </p:nvSpPr>
        <p:spPr bwMode="auto">
          <a:xfrm>
            <a:off x="2268538" y="5210175"/>
            <a:ext cx="1265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GB" altLang="en-US" sz="2800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Hurtful </a:t>
            </a:r>
          </a:p>
        </p:txBody>
      </p:sp>
    </p:spTree>
    <p:extLst>
      <p:ext uri="{BB962C8B-B14F-4D97-AF65-F5344CB8AC3E}">
        <p14:creationId xmlns:p14="http://schemas.microsoft.com/office/powerpoint/2010/main" val="4840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1116013" y="2060575"/>
            <a:ext cx="7559675" cy="35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Hurtful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Repetitive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Intentional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Power imbalance </a:t>
            </a:r>
            <a:endParaRPr lang="en-GB" altLang="en-US" sz="280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altLang="en-US" sz="2800">
              <a:solidFill>
                <a:srgbClr val="1E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4932363" y="115888"/>
            <a:ext cx="396081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3000">
                <a:solidFill>
                  <a:srgbClr val="1E1F73"/>
                </a:solidFill>
                <a:latin typeface="Impact" panose="020B0806030902050204" pitchFamily="34" charset="0"/>
              </a:rPr>
              <a:t>What is bullying?</a:t>
            </a:r>
          </a:p>
        </p:txBody>
      </p:sp>
      <p:pic>
        <p:nvPicPr>
          <p:cNvPr id="32774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EF0576-F473-4E96-A0A6-BF5787DB8A12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pic>
        <p:nvPicPr>
          <p:cNvPr id="32776" name="Picture 8" descr="two people think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2205038"/>
            <a:ext cx="2735262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9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5003800" y="0"/>
            <a:ext cx="3744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</a:rPr>
              <a:t>Relational conflict and bullying</a:t>
            </a:r>
          </a:p>
        </p:txBody>
      </p:sp>
      <p:pic>
        <p:nvPicPr>
          <p:cNvPr id="34821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179388" y="1881188"/>
            <a:ext cx="3865562" cy="3851275"/>
          </a:xfrm>
          <a:prstGeom prst="ellipse">
            <a:avLst/>
          </a:prstGeom>
          <a:solidFill>
            <a:srgbClr val="088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Relational </a:t>
            </a:r>
            <a:br>
              <a:rPr lang="en-GB" sz="2000" dirty="0"/>
            </a:br>
            <a:r>
              <a:rPr lang="en-GB" sz="2000" dirty="0"/>
              <a:t>Conflict</a:t>
            </a:r>
            <a:endParaRPr lang="en-US" sz="2000" dirty="0"/>
          </a:p>
        </p:txBody>
      </p:sp>
      <p:sp>
        <p:nvSpPr>
          <p:cNvPr id="10" name="Oval 9"/>
          <p:cNvSpPr/>
          <p:nvPr/>
        </p:nvSpPr>
        <p:spPr>
          <a:xfrm>
            <a:off x="2051050" y="1700213"/>
            <a:ext cx="1512888" cy="1441450"/>
          </a:xfrm>
          <a:prstGeom prst="ellipse">
            <a:avLst/>
          </a:prstGeom>
          <a:solidFill>
            <a:srgbClr val="0000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Power Balance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2916238" y="3141663"/>
            <a:ext cx="1512887" cy="1439862"/>
          </a:xfrm>
          <a:prstGeom prst="ellipse">
            <a:avLst/>
          </a:prstGeom>
          <a:solidFill>
            <a:srgbClr val="0000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Occasional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587625" y="4654550"/>
            <a:ext cx="1511300" cy="1438275"/>
          </a:xfrm>
          <a:prstGeom prst="ellipse">
            <a:avLst/>
          </a:prstGeom>
          <a:solidFill>
            <a:srgbClr val="0000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Accidental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323850" y="2133600"/>
            <a:ext cx="1511300" cy="1439863"/>
          </a:xfrm>
          <a:prstGeom prst="ellipse">
            <a:avLst/>
          </a:prstGeom>
          <a:solidFill>
            <a:srgbClr val="0000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Remorse and effort made to resolve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5219700" y="1700213"/>
            <a:ext cx="3444875" cy="3600450"/>
          </a:xfrm>
          <a:prstGeom prst="ellipse">
            <a:avLst/>
          </a:prstGeom>
          <a:solidFill>
            <a:srgbClr val="0000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/>
              <a:t>Bullying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5405438" y="1482725"/>
            <a:ext cx="1512887" cy="1441450"/>
          </a:xfrm>
          <a:prstGeom prst="ellipse">
            <a:avLst/>
          </a:prstGeom>
          <a:solidFill>
            <a:srgbClr val="088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Deliberate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>
          <a:xfrm>
            <a:off x="4643438" y="2779713"/>
            <a:ext cx="1514475" cy="1441450"/>
          </a:xfrm>
          <a:prstGeom prst="ellipse">
            <a:avLst/>
          </a:prstGeom>
          <a:solidFill>
            <a:srgbClr val="088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Repeated</a:t>
            </a:r>
            <a:endParaRPr lang="en-US" sz="1600" dirty="0"/>
          </a:p>
        </p:txBody>
      </p:sp>
      <p:sp>
        <p:nvSpPr>
          <p:cNvPr id="17" name="Oval 16"/>
          <p:cNvSpPr/>
          <p:nvPr/>
        </p:nvSpPr>
        <p:spPr>
          <a:xfrm>
            <a:off x="5260975" y="4291013"/>
            <a:ext cx="1512888" cy="1441450"/>
          </a:xfrm>
          <a:prstGeom prst="ellipse">
            <a:avLst/>
          </a:prstGeom>
          <a:solidFill>
            <a:srgbClr val="088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Imbalance of power</a:t>
            </a:r>
            <a:endParaRPr lang="en-US" sz="1600" dirty="0"/>
          </a:p>
        </p:txBody>
      </p:sp>
      <p:sp>
        <p:nvSpPr>
          <p:cNvPr id="18" name="Oval 17"/>
          <p:cNvSpPr/>
          <p:nvPr/>
        </p:nvSpPr>
        <p:spPr>
          <a:xfrm>
            <a:off x="7235825" y="4148138"/>
            <a:ext cx="1512888" cy="1439862"/>
          </a:xfrm>
          <a:prstGeom prst="ellipse">
            <a:avLst/>
          </a:prstGeom>
          <a:solidFill>
            <a:srgbClr val="088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No remorse</a:t>
            </a:r>
            <a:endParaRPr lang="en-US" sz="1600" dirty="0"/>
          </a:p>
        </p:txBody>
      </p:sp>
      <p:sp>
        <p:nvSpPr>
          <p:cNvPr id="34832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11521-D552-4A3D-A9B8-B0202CE3939E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46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468313" y="260350"/>
            <a:ext cx="828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</a:rPr>
              <a:t>The traditional view</a:t>
            </a:r>
          </a:p>
        </p:txBody>
      </p:sp>
      <p:pic>
        <p:nvPicPr>
          <p:cNvPr id="36869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3708400" y="2060575"/>
            <a:ext cx="3598863" cy="3673475"/>
          </a:xfrm>
          <a:prstGeom prst="ellipse">
            <a:avLst/>
          </a:prstGeom>
          <a:solidFill>
            <a:srgbClr val="088180">
              <a:alpha val="63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Bully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044575" y="2060575"/>
            <a:ext cx="3598863" cy="3671888"/>
          </a:xfrm>
          <a:prstGeom prst="ellipse">
            <a:avLst/>
          </a:prstGeom>
          <a:solidFill>
            <a:srgbClr val="1E1E73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/>
              <a:t>Victim</a:t>
            </a:r>
            <a:endParaRPr lang="en-US" sz="4400" dirty="0"/>
          </a:p>
        </p:txBody>
      </p:sp>
      <p:sp>
        <p:nvSpPr>
          <p:cNvPr id="3687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C9EA-F8E6-465D-AAA1-1AB733BAEE50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331913" y="1412875"/>
            <a:ext cx="1882775" cy="1285875"/>
            <a:chOff x="3838713" y="1450158"/>
            <a:chExt cx="1882149" cy="1286907"/>
          </a:xfrm>
        </p:grpSpPr>
        <p:sp>
          <p:nvSpPr>
            <p:cNvPr id="36880" name="TextBox 6"/>
            <p:cNvSpPr txBox="1">
              <a:spLocks noChangeArrowheads="1"/>
            </p:cNvSpPr>
            <p:nvPr/>
          </p:nvSpPr>
          <p:spPr bwMode="auto">
            <a:xfrm>
              <a:off x="3838713" y="1450158"/>
              <a:ext cx="1882149" cy="46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latin typeface="Arial" panose="020B0604020202020204" pitchFamily="34" charset="0"/>
                </a:rPr>
                <a:t>Find out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557611" y="1882305"/>
              <a:ext cx="233285" cy="854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214688" y="1382713"/>
            <a:ext cx="2532062" cy="2771775"/>
            <a:chOff x="5720862" y="1420618"/>
            <a:chExt cx="2532185" cy="2771554"/>
          </a:xfrm>
        </p:grpSpPr>
        <p:sp>
          <p:nvSpPr>
            <p:cNvPr id="36878" name="TextBox 7"/>
            <p:cNvSpPr txBox="1">
              <a:spLocks noChangeArrowheads="1"/>
            </p:cNvSpPr>
            <p:nvPr/>
          </p:nvSpPr>
          <p:spPr bwMode="auto">
            <a:xfrm>
              <a:off x="5720862" y="1420618"/>
              <a:ext cx="25321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latin typeface="Arial" panose="020B0604020202020204" pitchFamily="34" charset="0"/>
                </a:rPr>
                <a:t>what happened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flipH="1">
              <a:off x="6555928" y="1882543"/>
              <a:ext cx="161933" cy="23096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156325" y="1412875"/>
            <a:ext cx="2447925" cy="1728788"/>
            <a:chOff x="8253047" y="1666239"/>
            <a:chExt cx="2532185" cy="1513059"/>
          </a:xfrm>
        </p:grpSpPr>
        <p:sp>
          <p:nvSpPr>
            <p:cNvPr id="36876" name="TextBox 8"/>
            <p:cNvSpPr txBox="1">
              <a:spLocks noChangeArrowheads="1"/>
            </p:cNvSpPr>
            <p:nvPr/>
          </p:nvSpPr>
          <p:spPr bwMode="auto">
            <a:xfrm>
              <a:off x="8253047" y="1666239"/>
              <a:ext cx="25321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latin typeface="Arial" panose="020B0604020202020204" pitchFamily="34" charset="0"/>
                </a:rPr>
                <a:t>and sort it out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8440251" y="2106680"/>
              <a:ext cx="632226" cy="10726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709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157538" y="1268413"/>
            <a:ext cx="2698750" cy="2700337"/>
          </a:xfrm>
          <a:prstGeom prst="ellipse">
            <a:avLst/>
          </a:prstGeom>
          <a:solidFill>
            <a:srgbClr val="1E1F73">
              <a:alpha val="70000"/>
            </a:srgb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community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8313" y="1125538"/>
            <a:ext cx="8280400" cy="71437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288" y="6165850"/>
            <a:ext cx="8353425" cy="71438"/>
          </a:xfrm>
          <a:prstGeom prst="rect">
            <a:avLst/>
          </a:prstGeom>
          <a:solidFill>
            <a:srgbClr val="088180"/>
          </a:solidFill>
          <a:ln>
            <a:solidFill>
              <a:srgbClr val="08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8917" name="TextBox 5"/>
          <p:cNvSpPr txBox="1">
            <a:spLocks noChangeArrowheads="1"/>
          </p:cNvSpPr>
          <p:nvPr/>
        </p:nvSpPr>
        <p:spPr bwMode="auto">
          <a:xfrm>
            <a:off x="468313" y="260350"/>
            <a:ext cx="8280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solidFill>
                  <a:srgbClr val="1E1F73"/>
                </a:solidFill>
                <a:latin typeface="Impact" panose="020B0806030902050204" pitchFamily="34" charset="0"/>
              </a:rPr>
              <a:t>Labels </a:t>
            </a:r>
          </a:p>
        </p:txBody>
      </p:sp>
      <p:pic>
        <p:nvPicPr>
          <p:cNvPr id="38918" name="Picture 6" descr="ABA SEN CMYK - without tex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2062162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4392613" y="3321050"/>
            <a:ext cx="2700337" cy="2700338"/>
          </a:xfrm>
          <a:prstGeom prst="ellipse">
            <a:avLst/>
          </a:prstGeom>
          <a:solidFill>
            <a:srgbClr val="6E298D">
              <a:alpha val="63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 who bully/display bullying behaviour</a:t>
            </a:r>
          </a:p>
        </p:txBody>
      </p:sp>
      <p:sp>
        <p:nvSpPr>
          <p:cNvPr id="10" name="Oval 9"/>
          <p:cNvSpPr/>
          <p:nvPr/>
        </p:nvSpPr>
        <p:spPr>
          <a:xfrm>
            <a:off x="1979613" y="3321050"/>
            <a:ext cx="2700337" cy="2700338"/>
          </a:xfrm>
          <a:prstGeom prst="ellipse">
            <a:avLst/>
          </a:prstGeom>
          <a:solidFill>
            <a:srgbClr val="08818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Children and young people who have been bullied</a:t>
            </a:r>
          </a:p>
        </p:txBody>
      </p:sp>
      <p:sp>
        <p:nvSpPr>
          <p:cNvPr id="38921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C22C87-5E27-4156-B5C5-082FED271E8D}" type="slidenum">
              <a:rPr lang="en-GB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58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1086</Words>
  <Application>Microsoft Office PowerPoint</Application>
  <PresentationFormat>On-screen Show (4:3)</PresentationFormat>
  <Paragraphs>213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Evans</dc:creator>
  <cp:lastModifiedBy>Martha Evans</cp:lastModifiedBy>
  <cp:revision>7</cp:revision>
  <dcterms:created xsi:type="dcterms:W3CDTF">2015-06-16T17:10:43Z</dcterms:created>
  <dcterms:modified xsi:type="dcterms:W3CDTF">2015-06-24T15:10:54Z</dcterms:modified>
</cp:coreProperties>
</file>